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70" r:id="rId5"/>
    <p:sldId id="259" r:id="rId6"/>
    <p:sldId id="271" r:id="rId7"/>
    <p:sldId id="260" r:id="rId8"/>
    <p:sldId id="272" r:id="rId9"/>
    <p:sldId id="261" r:id="rId10"/>
    <p:sldId id="273" r:id="rId11"/>
    <p:sldId id="274" r:id="rId12"/>
    <p:sldId id="275" r:id="rId13"/>
    <p:sldId id="262" r:id="rId14"/>
    <p:sldId id="276" r:id="rId15"/>
    <p:sldId id="263" r:id="rId16"/>
    <p:sldId id="264" r:id="rId17"/>
    <p:sldId id="277" r:id="rId18"/>
    <p:sldId id="265" r:id="rId19"/>
    <p:sldId id="278" r:id="rId20"/>
    <p:sldId id="266" r:id="rId21"/>
    <p:sldId id="279" r:id="rId22"/>
    <p:sldId id="267" r:id="rId23"/>
    <p:sldId id="268" r:id="rId24"/>
    <p:sldId id="269" r:id="rId25"/>
    <p:sldId id="282" r:id="rId26"/>
    <p:sldId id="289" r:id="rId27"/>
    <p:sldId id="290" r:id="rId28"/>
    <p:sldId id="291" r:id="rId29"/>
    <p:sldId id="292" r:id="rId30"/>
    <p:sldId id="293" r:id="rId31"/>
    <p:sldId id="294" r:id="rId32"/>
    <p:sldId id="295" r:id="rId33"/>
    <p:sldId id="296" r:id="rId34"/>
    <p:sldId id="283" r:id="rId35"/>
    <p:sldId id="284" r:id="rId36"/>
    <p:sldId id="285" r:id="rId37"/>
    <p:sldId id="286" r:id="rId38"/>
    <p:sldId id="287" r:id="rId39"/>
    <p:sldId id="288" r:id="rId40"/>
    <p:sldId id="281" r:id="rId4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10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9B1F0F4-64CB-4A7A-88FF-C6F7704EB17E}" type="datetime1">
              <a:rPr lang="en-US" smtClean="0"/>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4F81BC"/>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E0FBD10-FDBF-40B5-894B-E35E0B7AC952}" type="datetime1">
              <a:rPr lang="en-US" smtClean="0"/>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4F81BC"/>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9C7A3E3-5C35-41DD-A030-13D38FEEF27C}" type="datetime1">
              <a:rPr lang="en-US" smtClean="0"/>
              <a:t>4/4/2024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4F81BC"/>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691BEF5E-443B-455B-8B2B-20A3A3E84FD0}" type="datetime1">
              <a:rPr lang="en-US" smtClean="0"/>
              <a:t>4/4/2024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DBD10C2-412E-4D76-91D7-02044C520A2D}" type="datetime1">
              <a:rPr lang="en-US" smtClean="0"/>
              <a:t>4/4/2024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3181" y="623823"/>
            <a:ext cx="7917637" cy="533400"/>
          </a:xfrm>
          <a:prstGeom prst="rect">
            <a:avLst/>
          </a:prstGeom>
        </p:spPr>
        <p:txBody>
          <a:bodyPr wrap="square" lIns="0" tIns="0" rIns="0" bIns="0">
            <a:spAutoFit/>
          </a:bodyPr>
          <a:lstStyle>
            <a:lvl1pPr>
              <a:defRPr sz="4400" b="1" i="0">
                <a:solidFill>
                  <a:srgbClr val="4F81BC"/>
                </a:solidFill>
                <a:latin typeface="Calibri"/>
                <a:cs typeface="Calibri"/>
              </a:defRPr>
            </a:lvl1pPr>
          </a:lstStyle>
          <a:p>
            <a:endParaRPr/>
          </a:p>
        </p:txBody>
      </p:sp>
      <p:sp>
        <p:nvSpPr>
          <p:cNvPr id="3" name="Holder 3"/>
          <p:cNvSpPr>
            <a:spLocks noGrp="1"/>
          </p:cNvSpPr>
          <p:nvPr>
            <p:ph type="body" idx="1"/>
          </p:nvPr>
        </p:nvSpPr>
        <p:spPr>
          <a:xfrm>
            <a:off x="535940" y="1611898"/>
            <a:ext cx="8072119" cy="4246245"/>
          </a:xfrm>
          <a:prstGeom prst="rect">
            <a:avLst/>
          </a:prstGeom>
        </p:spPr>
        <p:txBody>
          <a:bodyPr wrap="square" lIns="0" tIns="0" rIns="0" bIns="0">
            <a:spAutoFit/>
          </a:bodyPr>
          <a:lstStyle>
            <a:lvl1pPr>
              <a:defRPr sz="3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77352528-30E6-470E-A57A-2EF2E7070455}" type="datetime1">
              <a:rPr lang="en-US" smtClean="0"/>
              <a:t>4/4/2024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udN28wPqaZ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oolify.ai/ai-news/maximizing-function-value-with-genetic-algorithms-solved-example-2280575" TargetMode="External"/><Relationship Id="rId2" Type="http://schemas.openxmlformats.org/officeDocument/2006/relationships/hyperlink" Target="https://www.youtube.com/watch?v=Dj1AZ0T-m-I" TargetMode="External"/><Relationship Id="rId1" Type="http://schemas.openxmlformats.org/officeDocument/2006/relationships/slideLayout" Target="../slideLayouts/slideLayout2.xml"/><Relationship Id="rId4" Type="http://schemas.openxmlformats.org/officeDocument/2006/relationships/hyperlink" Target="https://www.youtube.com/watch?v=Nvu7Klh_knM&amp;t=230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70112" y="1447800"/>
            <a:ext cx="4803775" cy="615553"/>
          </a:xfrm>
          <a:prstGeom prst="rect">
            <a:avLst/>
          </a:prstGeom>
        </p:spPr>
        <p:txBody>
          <a:bodyPr vert="horz" wrap="square" lIns="0" tIns="0" rIns="0" bIns="0" rtlCol="0">
            <a:spAutoFit/>
          </a:bodyPr>
          <a:lstStyle/>
          <a:p>
            <a:pPr marL="12700" algn="ctr">
              <a:lnSpc>
                <a:spcPct val="100000"/>
              </a:lnSpc>
            </a:pPr>
            <a:r>
              <a:rPr sz="4000" b="1" spc="-30" dirty="0">
                <a:solidFill>
                  <a:srgbClr val="4F81BC"/>
                </a:solidFill>
                <a:latin typeface="Calibri"/>
                <a:cs typeface="Calibri"/>
              </a:rPr>
              <a:t>C</a:t>
            </a:r>
            <a:r>
              <a:rPr lang="en-US" sz="4000" b="1" spc="-30" dirty="0">
                <a:solidFill>
                  <a:srgbClr val="4F81BC"/>
                </a:solidFill>
                <a:latin typeface="Calibri"/>
                <a:cs typeface="Calibri"/>
              </a:rPr>
              <a:t>MPS453</a:t>
            </a:r>
            <a:endParaRPr sz="4000" dirty="0">
              <a:latin typeface="Calibri"/>
              <a:cs typeface="Calibri"/>
            </a:endParaRPr>
          </a:p>
        </p:txBody>
      </p:sp>
      <p:sp>
        <p:nvSpPr>
          <p:cNvPr id="3" name="object 3"/>
          <p:cNvSpPr txBox="1"/>
          <p:nvPr/>
        </p:nvSpPr>
        <p:spPr>
          <a:xfrm>
            <a:off x="1219200" y="2362200"/>
            <a:ext cx="6867525" cy="3693319"/>
          </a:xfrm>
          <a:prstGeom prst="rect">
            <a:avLst/>
          </a:prstGeom>
        </p:spPr>
        <p:txBody>
          <a:bodyPr vert="horz" wrap="square" lIns="0" tIns="0" rIns="0" bIns="0" rtlCol="0">
            <a:spAutoFit/>
          </a:bodyPr>
          <a:lstStyle/>
          <a:p>
            <a:pPr algn="ctr"/>
            <a:r>
              <a:rPr lang="en-US" sz="4000" b="1" spc="-30" dirty="0">
                <a:solidFill>
                  <a:srgbClr val="4F81BC"/>
                </a:solidFill>
                <a:latin typeface="Calibri"/>
                <a:cs typeface="Calibri"/>
              </a:rPr>
              <a:t>Maximizing Function Value with Genetic Algorithms: Solved Example</a:t>
            </a:r>
          </a:p>
          <a:p>
            <a:pPr algn="ctr"/>
            <a:endParaRPr lang="en-US" sz="4000" b="1" spc="-30" dirty="0">
              <a:solidFill>
                <a:srgbClr val="4F81BC"/>
              </a:solidFill>
              <a:latin typeface="Calibri"/>
              <a:cs typeface="Calibri"/>
            </a:endParaRPr>
          </a:p>
          <a:p>
            <a:pPr algn="ctr"/>
            <a:r>
              <a:rPr lang="en-US" sz="4000" b="1" spc="-30" dirty="0">
                <a:solidFill>
                  <a:srgbClr val="4F81BC"/>
                </a:solidFill>
                <a:latin typeface="Calibri"/>
                <a:cs typeface="Calibri"/>
              </a:rPr>
              <a:t>2/4/2024</a:t>
            </a:r>
          </a:p>
          <a:p>
            <a:pPr algn="ctr"/>
            <a:r>
              <a:rPr lang="en-US" sz="4000" b="1" spc="-30" dirty="0">
                <a:solidFill>
                  <a:srgbClr val="4F81BC"/>
                </a:solidFill>
                <a:latin typeface="Calibri"/>
                <a:cs typeface="Calibri"/>
              </a:rPr>
              <a:t>Ali El-Zaart</a:t>
            </a:r>
          </a:p>
        </p:txBody>
      </p:sp>
      <p:sp>
        <p:nvSpPr>
          <p:cNvPr id="4" name="Slide Number Placeholder 3">
            <a:extLst>
              <a:ext uri="{FF2B5EF4-FFF2-40B4-BE49-F238E27FC236}">
                <a16:creationId xmlns:a16="http://schemas.microsoft.com/office/drawing/2014/main" id="{8D1C3578-0CA5-DEAD-EA34-D445E23E16A8}"/>
              </a:ext>
            </a:extLst>
          </p:cNvPr>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C673-8CFE-3119-F5EC-7DA8CC8A954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8CA1E62-1D7C-CAE5-3FA4-3D374F972ABA}"/>
              </a:ext>
            </a:extLst>
          </p:cNvPr>
          <p:cNvSpPr>
            <a:spLocks noGrp="1"/>
          </p:cNvSpPr>
          <p:nvPr>
            <p:ph type="sldNum" sz="quarter" idx="7"/>
          </p:nvPr>
        </p:nvSpPr>
        <p:spPr/>
        <p:txBody>
          <a:bodyPr/>
          <a:lstStyle/>
          <a:p>
            <a:fld id="{B6F15528-21DE-4FAA-801E-634DDDAF4B2B}" type="slidenum">
              <a:rPr lang="en-US" smtClean="0"/>
              <a:t>10</a:t>
            </a:fld>
            <a:endParaRPr lang="en-US"/>
          </a:p>
        </p:txBody>
      </p:sp>
      <p:pic>
        <p:nvPicPr>
          <p:cNvPr id="6" name="Picture 5">
            <a:extLst>
              <a:ext uri="{FF2B5EF4-FFF2-40B4-BE49-F238E27FC236}">
                <a16:creationId xmlns:a16="http://schemas.microsoft.com/office/drawing/2014/main" id="{21020020-9CB6-2833-8ED9-80C9AEB346D2}"/>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63267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3DAC-125A-AFEA-33CE-07B1C0F5361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8A2DC72-4EF5-713B-86F9-26D789CCF63F}"/>
              </a:ext>
            </a:extLst>
          </p:cNvPr>
          <p:cNvSpPr>
            <a:spLocks noGrp="1"/>
          </p:cNvSpPr>
          <p:nvPr>
            <p:ph type="sldNum" sz="quarter" idx="7"/>
          </p:nvPr>
        </p:nvSpPr>
        <p:spPr/>
        <p:txBody>
          <a:bodyPr/>
          <a:lstStyle/>
          <a:p>
            <a:fld id="{B6F15528-21DE-4FAA-801E-634DDDAF4B2B}" type="slidenum">
              <a:rPr lang="en-US" smtClean="0"/>
              <a:t>11</a:t>
            </a:fld>
            <a:endParaRPr lang="en-US"/>
          </a:p>
        </p:txBody>
      </p:sp>
      <p:pic>
        <p:nvPicPr>
          <p:cNvPr id="6" name="Picture 5">
            <a:extLst>
              <a:ext uri="{FF2B5EF4-FFF2-40B4-BE49-F238E27FC236}">
                <a16:creationId xmlns:a16="http://schemas.microsoft.com/office/drawing/2014/main" id="{02D1266D-5E3A-FA47-9D18-871C8B6CF0CE}"/>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757038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E2A8-7AC2-EDEC-3DF0-1388F33E6DE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4F0B6EC-6E0F-A2A1-C269-0DCAAC81FDFA}"/>
              </a:ext>
            </a:extLst>
          </p:cNvPr>
          <p:cNvSpPr>
            <a:spLocks noGrp="1"/>
          </p:cNvSpPr>
          <p:nvPr>
            <p:ph type="sldNum" sz="quarter" idx="7"/>
          </p:nvPr>
        </p:nvSpPr>
        <p:spPr/>
        <p:txBody>
          <a:bodyPr/>
          <a:lstStyle/>
          <a:p>
            <a:fld id="{B6F15528-21DE-4FAA-801E-634DDDAF4B2B}" type="slidenum">
              <a:rPr lang="en-US" smtClean="0"/>
              <a:t>12</a:t>
            </a:fld>
            <a:endParaRPr lang="en-US"/>
          </a:p>
        </p:txBody>
      </p:sp>
      <p:pic>
        <p:nvPicPr>
          <p:cNvPr id="6" name="Picture 5">
            <a:extLst>
              <a:ext uri="{FF2B5EF4-FFF2-40B4-BE49-F238E27FC236}">
                <a16:creationId xmlns:a16="http://schemas.microsoft.com/office/drawing/2014/main" id="{4083421D-B6D5-AD78-63A1-40B729C9415F}"/>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65728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7917637" cy="900177"/>
          </a:xfrm>
        </p:spPr>
        <p:txBody>
          <a:bodyPr/>
          <a:lstStyle/>
          <a:p>
            <a:r>
              <a:rPr lang="en-US" b="0" dirty="0">
                <a:solidFill>
                  <a:schemeClr val="accent2"/>
                </a:solidFill>
                <a:latin typeface="helvetica neue"/>
              </a:rPr>
              <a:t>Selection for Crossover </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4770537"/>
          </a:xfrm>
        </p:spPr>
        <p:txBody>
          <a:bodyPr/>
          <a:lstStyle/>
          <a:p>
            <a:pPr algn="just"/>
            <a:r>
              <a:rPr lang="en-US" sz="2800" kern="1200" spc="-30" dirty="0">
                <a:solidFill>
                  <a:srgbClr val="4F81BC"/>
                </a:solidFill>
              </a:rPr>
              <a:t>Once the fitness scores are calculated, we select the best chromosomes from the initial population to undergo crossover. The selection is based on their fitness scores, where higher scores indicate better-fit solutions. The selection process uses a probability-based approach, where each chromosome's probability of being selected is proportional to its fitness score. This probabilistic selection ensures that chromosomes with higher fitness scores have a greater chance of being selected for crossover.</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319462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827E-E8C8-CF55-D79C-D13D7349FDB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F841924-B4B4-C49C-98CC-6CE016560869}"/>
              </a:ext>
            </a:extLst>
          </p:cNvPr>
          <p:cNvSpPr>
            <a:spLocks noGrp="1"/>
          </p:cNvSpPr>
          <p:nvPr>
            <p:ph type="sldNum" sz="quarter" idx="7"/>
          </p:nvPr>
        </p:nvSpPr>
        <p:spPr/>
        <p:txBody>
          <a:bodyPr/>
          <a:lstStyle/>
          <a:p>
            <a:fld id="{B6F15528-21DE-4FAA-801E-634DDDAF4B2B}" type="slidenum">
              <a:rPr lang="en-US" smtClean="0"/>
              <a:t>14</a:t>
            </a:fld>
            <a:endParaRPr lang="en-US"/>
          </a:p>
        </p:txBody>
      </p:sp>
      <p:pic>
        <p:nvPicPr>
          <p:cNvPr id="6" name="Picture 5">
            <a:extLst>
              <a:ext uri="{FF2B5EF4-FFF2-40B4-BE49-F238E27FC236}">
                <a16:creationId xmlns:a16="http://schemas.microsoft.com/office/drawing/2014/main" id="{9F479CFC-42BD-DF56-DA52-B4BECFE58E7C}"/>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768556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7917637" cy="823977"/>
          </a:xfrm>
        </p:spPr>
        <p:txBody>
          <a:bodyPr/>
          <a:lstStyle/>
          <a:p>
            <a:r>
              <a:rPr lang="en-US" b="0" dirty="0">
                <a:solidFill>
                  <a:schemeClr val="accent2"/>
                </a:solidFill>
                <a:latin typeface="helvetica neue"/>
              </a:rPr>
              <a:t>Crossover Process</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4770537"/>
          </a:xfrm>
        </p:spPr>
        <p:txBody>
          <a:bodyPr/>
          <a:lstStyle/>
          <a:p>
            <a:pPr algn="just"/>
            <a:r>
              <a:rPr lang="en-US" sz="2800" kern="1200" spc="-30" dirty="0">
                <a:solidFill>
                  <a:srgbClr val="4F81BC"/>
                </a:solidFill>
              </a:rPr>
              <a:t>The crossover is the key operator in genetic algorithms, inspired by natural reproduction. In this process, pairs of chromosomes are selected for exchanging genetic material to create new offspring. The crossover points are predetermined, indicating which portions of the chromosomes will be swapped. This mechanism enables the exploration of different combinations of genetic material, leading to potentially better solutions in the next generation.</a:t>
            </a:r>
          </a:p>
          <a:p>
            <a:pPr algn="just"/>
            <a:r>
              <a:rPr lang="en-US" sz="2800" kern="1200" spc="-30" dirty="0">
                <a:solidFill>
                  <a:srgbClr val="4F81BC"/>
                </a:solidFill>
              </a:rPr>
              <a:t>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15</a:t>
            </a:fld>
            <a:endParaRPr lang="en-US"/>
          </a:p>
        </p:txBody>
      </p:sp>
    </p:spTree>
    <p:extLst>
      <p:ext uri="{BB962C8B-B14F-4D97-AF65-F5344CB8AC3E}">
        <p14:creationId xmlns:p14="http://schemas.microsoft.com/office/powerpoint/2010/main" val="255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8302219" cy="1354217"/>
          </a:xfrm>
        </p:spPr>
        <p:txBody>
          <a:bodyPr/>
          <a:lstStyle/>
          <a:p>
            <a:r>
              <a:rPr lang="en-US" b="0" dirty="0">
                <a:solidFill>
                  <a:schemeClr val="accent2"/>
                </a:solidFill>
                <a:latin typeface="helvetica neue"/>
              </a:rPr>
              <a:t>Decoding Chromosomes</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3908762"/>
          </a:xfrm>
        </p:spPr>
        <p:txBody>
          <a:bodyPr/>
          <a:lstStyle/>
          <a:p>
            <a:pPr algn="just"/>
            <a:r>
              <a:rPr lang="en-US" sz="2800" kern="1200" spc="-30" dirty="0">
                <a:solidFill>
                  <a:srgbClr val="4F81BC"/>
                </a:solidFill>
              </a:rPr>
              <a:t>After the crossover, the resulting chromosomes need to be decoded to obtain their corresponding x values. By using the previously established encoding technique, we can convert the binary chromosomes back into decimal values within the range of 0 to 2. This step generates the potential solutions for the next generation.</a:t>
            </a:r>
          </a:p>
          <a:p>
            <a:pPr algn="just"/>
            <a:endParaRPr lang="en-US" sz="2800" kern="1200" spc="-30" dirty="0">
              <a:solidFill>
                <a:srgbClr val="4F81BC"/>
              </a:solidFill>
            </a:endParaRPr>
          </a:p>
          <a:p>
            <a:pPr algn="just"/>
            <a:r>
              <a:rPr lang="en-US" sz="2800" kern="1200" spc="-30" dirty="0">
                <a:solidFill>
                  <a:srgbClr val="4F81BC"/>
                </a:solidFill>
              </a:rPr>
              <a:t>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16</a:t>
            </a:fld>
            <a:endParaRPr lang="en-US"/>
          </a:p>
        </p:txBody>
      </p:sp>
    </p:spTree>
    <p:extLst>
      <p:ext uri="{BB962C8B-B14F-4D97-AF65-F5344CB8AC3E}">
        <p14:creationId xmlns:p14="http://schemas.microsoft.com/office/powerpoint/2010/main" val="231864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495D-1D96-7354-4B10-E3F09ECA176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B5E1EDD-BC83-1147-E6C0-18B39AF817B3}"/>
              </a:ext>
            </a:extLst>
          </p:cNvPr>
          <p:cNvSpPr>
            <a:spLocks noGrp="1"/>
          </p:cNvSpPr>
          <p:nvPr>
            <p:ph type="sldNum" sz="quarter" idx="7"/>
          </p:nvPr>
        </p:nvSpPr>
        <p:spPr/>
        <p:txBody>
          <a:bodyPr/>
          <a:lstStyle/>
          <a:p>
            <a:fld id="{B6F15528-21DE-4FAA-801E-634DDDAF4B2B}" type="slidenum">
              <a:rPr lang="en-US" smtClean="0"/>
              <a:t>17</a:t>
            </a:fld>
            <a:endParaRPr lang="en-US"/>
          </a:p>
        </p:txBody>
      </p:sp>
      <p:pic>
        <p:nvPicPr>
          <p:cNvPr id="6" name="Picture 5">
            <a:extLst>
              <a:ext uri="{FF2B5EF4-FFF2-40B4-BE49-F238E27FC236}">
                <a16:creationId xmlns:a16="http://schemas.microsoft.com/office/drawing/2014/main" id="{F40617D8-F225-8B8C-8994-3883800C8B28}"/>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63778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8302219" cy="677108"/>
          </a:xfrm>
        </p:spPr>
        <p:txBody>
          <a:bodyPr/>
          <a:lstStyle/>
          <a:p>
            <a:r>
              <a:rPr lang="en-US" b="0" dirty="0">
                <a:solidFill>
                  <a:schemeClr val="accent2"/>
                </a:solidFill>
                <a:latin typeface="helvetica neue"/>
              </a:rPr>
              <a:t>Fitness Score Calculation</a:t>
            </a: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3908762"/>
          </a:xfrm>
        </p:spPr>
        <p:txBody>
          <a:bodyPr/>
          <a:lstStyle/>
          <a:p>
            <a:pPr algn="just"/>
            <a:r>
              <a:rPr lang="en-US" sz="2800" kern="1200" spc="-30" dirty="0">
                <a:solidFill>
                  <a:srgbClr val="4F81BC"/>
                </a:solidFill>
              </a:rPr>
              <a:t>Once the decoded x values are obtained, we need to calculate the fitness scores for the new offspring. This involves plugging in the decoded values into the function f(x) to evaluate their fitness. The same fitness function used for the initial population is applied to each offspring.</a:t>
            </a:r>
          </a:p>
          <a:p>
            <a:pPr algn="just"/>
            <a:endParaRPr lang="en-US" sz="2800" kern="1200" spc="-30" dirty="0">
              <a:solidFill>
                <a:srgbClr val="4F81BC"/>
              </a:solidFill>
            </a:endParaRPr>
          </a:p>
          <a:p>
            <a:pPr algn="just"/>
            <a:r>
              <a:rPr lang="en-US" sz="2800" kern="1200" spc="-30" dirty="0">
                <a:solidFill>
                  <a:srgbClr val="4F81BC"/>
                </a:solidFill>
              </a:rPr>
              <a:t>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1414016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4464F-F4C8-F074-DA22-AF182B0BFF2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1CA811D-FAF9-37EC-44BD-A483619EDEDD}"/>
              </a:ext>
            </a:extLst>
          </p:cNvPr>
          <p:cNvSpPr>
            <a:spLocks noGrp="1"/>
          </p:cNvSpPr>
          <p:nvPr>
            <p:ph type="sldNum" sz="quarter" idx="7"/>
          </p:nvPr>
        </p:nvSpPr>
        <p:spPr/>
        <p:txBody>
          <a:bodyPr/>
          <a:lstStyle/>
          <a:p>
            <a:fld id="{B6F15528-21DE-4FAA-801E-634DDDAF4B2B}" type="slidenum">
              <a:rPr lang="en-US" smtClean="0"/>
              <a:t>19</a:t>
            </a:fld>
            <a:endParaRPr lang="en-US"/>
          </a:p>
        </p:txBody>
      </p:sp>
      <p:pic>
        <p:nvPicPr>
          <p:cNvPr id="6" name="Picture 5">
            <a:extLst>
              <a:ext uri="{FF2B5EF4-FFF2-40B4-BE49-F238E27FC236}">
                <a16:creationId xmlns:a16="http://schemas.microsoft.com/office/drawing/2014/main" id="{95B9D0B5-226E-1456-1675-3CD14A646E51}"/>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5379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BDED-C358-BD78-47A9-FCED22A01459}"/>
              </a:ext>
            </a:extLst>
          </p:cNvPr>
          <p:cNvSpPr>
            <a:spLocks noGrp="1"/>
          </p:cNvSpPr>
          <p:nvPr>
            <p:ph type="title"/>
          </p:nvPr>
        </p:nvSpPr>
        <p:spPr>
          <a:xfrm>
            <a:off x="344170" y="189483"/>
            <a:ext cx="8186648" cy="1354217"/>
          </a:xfrm>
        </p:spPr>
        <p:txBody>
          <a:bodyPr/>
          <a:lstStyle/>
          <a:p>
            <a:r>
              <a:rPr lang="en-US" b="0" i="0" dirty="0">
                <a:solidFill>
                  <a:schemeClr val="accent2"/>
                </a:solidFill>
                <a:effectLst/>
                <a:latin typeface="helvetica neue"/>
              </a:rPr>
              <a:t>Introduction</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A4D5097C-E5DC-C9E8-B080-4CAA8F6BF6AC}"/>
              </a:ext>
            </a:extLst>
          </p:cNvPr>
          <p:cNvSpPr>
            <a:spLocks noGrp="1"/>
          </p:cNvSpPr>
          <p:nvPr>
            <p:ph type="body" idx="1"/>
          </p:nvPr>
        </p:nvSpPr>
        <p:spPr>
          <a:xfrm>
            <a:off x="344170" y="1059120"/>
            <a:ext cx="8455660" cy="4739759"/>
          </a:xfrm>
        </p:spPr>
        <p:txBody>
          <a:bodyPr/>
          <a:lstStyle/>
          <a:p>
            <a:pPr algn="just"/>
            <a:r>
              <a:rPr lang="en-US" sz="2800" kern="1200" spc="-30" dirty="0">
                <a:solidFill>
                  <a:srgbClr val="4F81BC"/>
                </a:solidFill>
              </a:rPr>
              <a:t>In this example, we will explore the use of genetic algorithms to maximize the value of a given function. We will walk through a solved example and discuss each step of the genetic algorithm process. Genetic algorithms are optimization techniques inspired by the principles of natural selection and genetics. They are widely used in various fields, including computer science, engineering, and finance. By applying genetic algorithms, we can find optimal solutions to complex problems that traditional algorithms may struggle to solve.</a:t>
            </a:r>
          </a:p>
          <a:p>
            <a:endParaRPr lang="en-US" sz="2800" dirty="0"/>
          </a:p>
        </p:txBody>
      </p:sp>
      <p:sp>
        <p:nvSpPr>
          <p:cNvPr id="4" name="Slide Number Placeholder 3">
            <a:extLst>
              <a:ext uri="{FF2B5EF4-FFF2-40B4-BE49-F238E27FC236}">
                <a16:creationId xmlns:a16="http://schemas.microsoft.com/office/drawing/2014/main" id="{24328090-A38F-9EB0-86D2-44B4D9971388}"/>
              </a:ext>
            </a:extLst>
          </p:cNvPr>
          <p:cNvSpPr>
            <a:spLocks noGrp="1"/>
          </p:cNvSpPr>
          <p:nvPr>
            <p:ph type="sldNum" sz="quarter" idx="7"/>
          </p:nvPr>
        </p:nvSpPr>
        <p:spPr/>
        <p:txBody>
          <a:bodyPr/>
          <a:lstStyle/>
          <a:p>
            <a:fld id="{B6F15528-21DE-4FAA-801E-634DDDAF4B2B}" type="slidenum">
              <a:rPr lang="en-US" smtClean="0"/>
              <a:t>2</a:t>
            </a:fld>
            <a:endParaRPr lang="en-US"/>
          </a:p>
        </p:txBody>
      </p:sp>
    </p:spTree>
    <p:extLst>
      <p:ext uri="{BB962C8B-B14F-4D97-AF65-F5344CB8AC3E}">
        <p14:creationId xmlns:p14="http://schemas.microsoft.com/office/powerpoint/2010/main" val="291648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8302219" cy="677108"/>
          </a:xfrm>
        </p:spPr>
        <p:txBody>
          <a:bodyPr/>
          <a:lstStyle/>
          <a:p>
            <a:r>
              <a:rPr lang="en-US" b="0" dirty="0">
                <a:solidFill>
                  <a:schemeClr val="accent2"/>
                </a:solidFill>
                <a:latin typeface="helvetica neue"/>
              </a:rPr>
              <a:t>Next Generation </a:t>
            </a: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3908762"/>
          </a:xfrm>
        </p:spPr>
        <p:txBody>
          <a:bodyPr/>
          <a:lstStyle/>
          <a:p>
            <a:pPr algn="just"/>
            <a:r>
              <a:rPr lang="en-US" sz="2800" kern="1200" spc="-30" dirty="0">
                <a:solidFill>
                  <a:srgbClr val="4F81BC"/>
                </a:solidFill>
              </a:rPr>
              <a:t> After calculating the fitness scores for the offspring, we select the best chromosomes from this new generation to continue the process. The next generation becomes the new initial population, and the steps of selection, crossover, decoding, and fitness score calculation are repeated.   </a:t>
            </a:r>
          </a:p>
          <a:p>
            <a:pPr algn="just"/>
            <a:endParaRPr lang="en-US" sz="2800" kern="1200" spc="-30" dirty="0">
              <a:solidFill>
                <a:srgbClr val="4F81BC"/>
              </a:solidFill>
            </a:endParaRPr>
          </a:p>
          <a:p>
            <a:pPr algn="just"/>
            <a:r>
              <a:rPr lang="en-US" sz="2800" kern="1200" spc="-30" dirty="0">
                <a:solidFill>
                  <a:srgbClr val="4F81BC"/>
                </a:solidFill>
              </a:rPr>
              <a:t>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20</a:t>
            </a:fld>
            <a:endParaRPr lang="en-US"/>
          </a:p>
        </p:txBody>
      </p:sp>
    </p:spTree>
    <p:extLst>
      <p:ext uri="{BB962C8B-B14F-4D97-AF65-F5344CB8AC3E}">
        <p14:creationId xmlns:p14="http://schemas.microsoft.com/office/powerpoint/2010/main" val="137391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337284-F5C0-4C66-FAFE-FA964721A676}"/>
              </a:ext>
            </a:extLst>
          </p:cNvPr>
          <p:cNvSpPr>
            <a:spLocks noGrp="1"/>
          </p:cNvSpPr>
          <p:nvPr>
            <p:ph type="sldNum" sz="quarter" idx="7"/>
          </p:nvPr>
        </p:nvSpPr>
        <p:spPr/>
        <p:txBody>
          <a:bodyPr/>
          <a:lstStyle/>
          <a:p>
            <a:fld id="{B6F15528-21DE-4FAA-801E-634DDDAF4B2B}" type="slidenum">
              <a:rPr lang="en-US" smtClean="0"/>
              <a:t>21</a:t>
            </a:fld>
            <a:endParaRPr lang="en-US"/>
          </a:p>
        </p:txBody>
      </p:sp>
      <p:pic>
        <p:nvPicPr>
          <p:cNvPr id="8" name="Picture 7">
            <a:extLst>
              <a:ext uri="{FF2B5EF4-FFF2-40B4-BE49-F238E27FC236}">
                <a16:creationId xmlns:a16="http://schemas.microsoft.com/office/drawing/2014/main" id="{9392AA3B-5E1B-98A9-4D73-3F7C4C0A54AB}"/>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36706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8302219" cy="677108"/>
          </a:xfrm>
        </p:spPr>
        <p:txBody>
          <a:bodyPr/>
          <a:lstStyle/>
          <a:p>
            <a:r>
              <a:rPr lang="en-US" b="0" dirty="0">
                <a:solidFill>
                  <a:schemeClr val="accent2"/>
                </a:solidFill>
                <a:latin typeface="helvetica neue"/>
              </a:rPr>
              <a:t>Repeat the Process </a:t>
            </a: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3477875"/>
          </a:xfrm>
        </p:spPr>
        <p:txBody>
          <a:bodyPr/>
          <a:lstStyle/>
          <a:p>
            <a:pPr algn="just"/>
            <a:r>
              <a:rPr lang="en-US" sz="2800" kern="1200" spc="-30" dirty="0">
                <a:solidFill>
                  <a:srgbClr val="4F81BC"/>
                </a:solidFill>
              </a:rPr>
              <a:t> To further improve the fitness score for the given function, we repeat the genetic algorithm process for a defined number of iterations or until a satisfactory solution is obtained. Each iteration consists of selection, crossover, decoding, and fitness score calculation steps.  </a:t>
            </a:r>
          </a:p>
          <a:p>
            <a:pPr algn="just"/>
            <a:endParaRPr lang="en-US" sz="2800" kern="1200" spc="-30" dirty="0">
              <a:solidFill>
                <a:srgbClr val="4F81BC"/>
              </a:solidFill>
            </a:endParaRPr>
          </a:p>
          <a:p>
            <a:pPr algn="just"/>
            <a:r>
              <a:rPr lang="en-US" sz="2800" kern="1200" spc="-30" dirty="0">
                <a:solidFill>
                  <a:srgbClr val="4F81BC"/>
                </a:solidFill>
              </a:rPr>
              <a:t>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146853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8302219" cy="677108"/>
          </a:xfrm>
        </p:spPr>
        <p:txBody>
          <a:bodyPr/>
          <a:lstStyle/>
          <a:p>
            <a:r>
              <a:rPr lang="en-US" b="0" dirty="0">
                <a:solidFill>
                  <a:schemeClr val="accent2"/>
                </a:solidFill>
                <a:latin typeface="helvetica neue"/>
              </a:rPr>
              <a:t>Conclusion</a:t>
            </a: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5201424"/>
          </a:xfrm>
        </p:spPr>
        <p:txBody>
          <a:bodyPr/>
          <a:lstStyle/>
          <a:p>
            <a:pPr algn="just"/>
            <a:r>
              <a:rPr lang="en-US" sz="2800" kern="1200" spc="-30" dirty="0">
                <a:solidFill>
                  <a:srgbClr val="4F81BC"/>
                </a:solidFill>
              </a:rPr>
              <a:t> In conclusion, genetic algorithms provide a powerful optimization technique for finding optimal solutions to complex problems. By following the steps of encoding, initial population selection, fitness score calculation, selection for crossover, crossover process, decoding chromosomes, fitness score calculation, and generation iteration, we can leverage genetic algorithms to maximize the value of a given function. The flexibility of genetic algorithms makes them applicable to various problem domains, offering a promising approach for optimization tasks.  </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23</a:t>
            </a:fld>
            <a:endParaRPr lang="en-US"/>
          </a:p>
        </p:txBody>
      </p:sp>
    </p:spTree>
    <p:extLst>
      <p:ext uri="{BB962C8B-B14F-4D97-AF65-F5344CB8AC3E}">
        <p14:creationId xmlns:p14="http://schemas.microsoft.com/office/powerpoint/2010/main" val="37330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485775" y="0"/>
            <a:ext cx="8302219" cy="677108"/>
          </a:xfrm>
        </p:spPr>
        <p:txBody>
          <a:bodyPr/>
          <a:lstStyle/>
          <a:p>
            <a:r>
              <a:rPr lang="en-US" b="0" dirty="0">
                <a:solidFill>
                  <a:schemeClr val="accent2"/>
                </a:solidFill>
                <a:latin typeface="helvetica neue"/>
              </a:rPr>
              <a:t>Highlights</a:t>
            </a: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152400" y="533400"/>
            <a:ext cx="8839200" cy="8125301"/>
          </a:xfrm>
        </p:spPr>
        <p:txBody>
          <a:bodyPr/>
          <a:lstStyle/>
          <a:p>
            <a:pPr marL="457200" indent="-457200" algn="just">
              <a:buFont typeface="Arial" panose="020B0604020202020204" pitchFamily="34" charset="0"/>
              <a:buChar char="•"/>
            </a:pPr>
            <a:r>
              <a:rPr lang="en-US" sz="2400" kern="1200" spc="-30" dirty="0">
                <a:solidFill>
                  <a:srgbClr val="4F81BC"/>
                </a:solidFill>
              </a:rPr>
              <a:t> Genetic algorithms </a:t>
            </a:r>
            <a:r>
              <a:rPr lang="en-US" sz="2400" kern="1200" spc="-30" dirty="0">
                <a:solidFill>
                  <a:srgbClr val="C00000"/>
                </a:solidFill>
              </a:rPr>
              <a:t>maximize</a:t>
            </a:r>
            <a:r>
              <a:rPr lang="en-US" sz="2400" kern="1200" spc="-30" dirty="0">
                <a:solidFill>
                  <a:srgbClr val="4F81BC"/>
                </a:solidFill>
              </a:rPr>
              <a:t> the value of a given function using principles inspired by natural selection and genetics.</a:t>
            </a:r>
          </a:p>
          <a:p>
            <a:pPr marL="457200" indent="-457200" algn="just">
              <a:buFont typeface="Arial" panose="020B0604020202020204" pitchFamily="34" charset="0"/>
              <a:buChar char="•"/>
            </a:pPr>
            <a:r>
              <a:rPr lang="en-US" sz="2400" kern="1200" spc="-30" dirty="0">
                <a:solidFill>
                  <a:srgbClr val="4F81BC"/>
                </a:solidFill>
              </a:rPr>
              <a:t>The </a:t>
            </a:r>
            <a:r>
              <a:rPr lang="en-US" sz="2400" kern="1200" spc="-30" dirty="0">
                <a:solidFill>
                  <a:srgbClr val="C00000"/>
                </a:solidFill>
              </a:rPr>
              <a:t>encoding</a:t>
            </a:r>
            <a:r>
              <a:rPr lang="en-US" sz="2400" kern="1200" spc="-30" dirty="0">
                <a:solidFill>
                  <a:srgbClr val="4F81BC"/>
                </a:solidFill>
              </a:rPr>
              <a:t> technique represents potential solutions to the problem.</a:t>
            </a:r>
          </a:p>
          <a:p>
            <a:pPr marL="457200" indent="-457200" algn="just">
              <a:buFont typeface="Arial" panose="020B0604020202020204" pitchFamily="34" charset="0"/>
              <a:buChar char="•"/>
            </a:pPr>
            <a:r>
              <a:rPr lang="en-US" sz="2400" kern="1200" spc="-30" dirty="0">
                <a:solidFill>
                  <a:srgbClr val="4F81BC"/>
                </a:solidFill>
              </a:rPr>
              <a:t>The </a:t>
            </a:r>
            <a:r>
              <a:rPr lang="en-US" sz="2400" kern="1200" spc="-30" dirty="0">
                <a:solidFill>
                  <a:srgbClr val="C00000"/>
                </a:solidFill>
              </a:rPr>
              <a:t>initial</a:t>
            </a:r>
            <a:r>
              <a:rPr lang="en-US" sz="2400" kern="1200" spc="-30" dirty="0">
                <a:solidFill>
                  <a:srgbClr val="4F81BC"/>
                </a:solidFill>
              </a:rPr>
              <a:t> population consists of chromosomes, which are potential solutions.</a:t>
            </a:r>
          </a:p>
          <a:p>
            <a:pPr marL="457200" indent="-457200" algn="just">
              <a:buFont typeface="Arial" panose="020B0604020202020204" pitchFamily="34" charset="0"/>
              <a:buChar char="•"/>
            </a:pPr>
            <a:r>
              <a:rPr lang="en-US" sz="2400" kern="1200" spc="-30" dirty="0">
                <a:solidFill>
                  <a:srgbClr val="4F81BC"/>
                </a:solidFill>
              </a:rPr>
              <a:t>The </a:t>
            </a:r>
            <a:r>
              <a:rPr lang="en-US" sz="2400" kern="1200" spc="-30" dirty="0">
                <a:solidFill>
                  <a:srgbClr val="C00000"/>
                </a:solidFill>
              </a:rPr>
              <a:t>fitness</a:t>
            </a:r>
            <a:r>
              <a:rPr lang="en-US" sz="2400" kern="1200" spc="-30" dirty="0">
                <a:solidFill>
                  <a:srgbClr val="4F81BC"/>
                </a:solidFill>
              </a:rPr>
              <a:t> function evaluates the quality of each chromosome.</a:t>
            </a:r>
          </a:p>
          <a:p>
            <a:pPr marL="457200" indent="-457200" algn="just">
              <a:buFont typeface="Arial" panose="020B0604020202020204" pitchFamily="34" charset="0"/>
              <a:buChar char="•"/>
            </a:pPr>
            <a:r>
              <a:rPr lang="en-US" sz="2400" kern="1200" spc="-30" dirty="0">
                <a:solidFill>
                  <a:srgbClr val="4F81BC"/>
                </a:solidFill>
              </a:rPr>
              <a:t>Selection for crossover is based on the fitness scores of the chromosomes.</a:t>
            </a:r>
          </a:p>
          <a:p>
            <a:pPr marL="457200" indent="-457200" algn="just">
              <a:buFont typeface="Arial" panose="020B0604020202020204" pitchFamily="34" charset="0"/>
              <a:buChar char="•"/>
            </a:pPr>
            <a:r>
              <a:rPr lang="en-US" sz="2400" kern="1200" spc="-30" dirty="0">
                <a:solidFill>
                  <a:srgbClr val="C00000"/>
                </a:solidFill>
              </a:rPr>
              <a:t>Crossover</a:t>
            </a:r>
            <a:r>
              <a:rPr lang="en-US" sz="2400" kern="1200" spc="-30" dirty="0">
                <a:solidFill>
                  <a:srgbClr val="4F81BC"/>
                </a:solidFill>
              </a:rPr>
              <a:t> exchanges genetic material between pairs of chromosomes.</a:t>
            </a:r>
          </a:p>
          <a:p>
            <a:pPr marL="457200" indent="-457200" algn="just">
              <a:buFont typeface="Arial" panose="020B0604020202020204" pitchFamily="34" charset="0"/>
              <a:buChar char="•"/>
            </a:pPr>
            <a:r>
              <a:rPr lang="en-US" sz="2400" kern="1200" spc="-30" dirty="0">
                <a:solidFill>
                  <a:srgbClr val="C00000"/>
                </a:solidFill>
              </a:rPr>
              <a:t>Decoding</a:t>
            </a:r>
            <a:r>
              <a:rPr lang="en-US" sz="2400" kern="1200" spc="-30" dirty="0">
                <a:solidFill>
                  <a:srgbClr val="4F81BC"/>
                </a:solidFill>
              </a:rPr>
              <a:t> converts the chromosomes back into their corresponding values.</a:t>
            </a:r>
          </a:p>
          <a:p>
            <a:pPr marL="457200" indent="-457200" algn="just">
              <a:buFont typeface="Arial" panose="020B0604020202020204" pitchFamily="34" charset="0"/>
              <a:buChar char="•"/>
            </a:pPr>
            <a:r>
              <a:rPr lang="en-US" sz="2400" kern="1200" spc="-30" dirty="0">
                <a:solidFill>
                  <a:srgbClr val="C00000"/>
                </a:solidFill>
              </a:rPr>
              <a:t>Fitness</a:t>
            </a:r>
            <a:r>
              <a:rPr lang="en-US" sz="2400" kern="1200" spc="-30" dirty="0">
                <a:solidFill>
                  <a:srgbClr val="4F81BC"/>
                </a:solidFill>
              </a:rPr>
              <a:t> score calculation </a:t>
            </a:r>
            <a:r>
              <a:rPr lang="en-US" sz="2400" kern="1200" spc="-30" dirty="0">
                <a:solidFill>
                  <a:srgbClr val="C00000"/>
                </a:solidFill>
              </a:rPr>
              <a:t>reevaluates</a:t>
            </a:r>
            <a:r>
              <a:rPr lang="en-US" sz="2400" kern="1200" spc="-30" dirty="0">
                <a:solidFill>
                  <a:srgbClr val="4F81BC"/>
                </a:solidFill>
              </a:rPr>
              <a:t> the fitness of the offspring.</a:t>
            </a:r>
          </a:p>
          <a:p>
            <a:pPr marL="457200" indent="-457200" algn="just">
              <a:buFont typeface="Arial" panose="020B0604020202020204" pitchFamily="34" charset="0"/>
              <a:buChar char="•"/>
            </a:pPr>
            <a:r>
              <a:rPr lang="en-US" sz="2400" kern="1200" spc="-30" dirty="0">
                <a:solidFill>
                  <a:srgbClr val="4F81BC"/>
                </a:solidFill>
              </a:rPr>
              <a:t>The process is </a:t>
            </a:r>
            <a:r>
              <a:rPr lang="en-US" sz="2400" kern="1200" spc="-30" dirty="0">
                <a:solidFill>
                  <a:srgbClr val="C00000"/>
                </a:solidFill>
              </a:rPr>
              <a:t>repeated</a:t>
            </a:r>
            <a:r>
              <a:rPr lang="en-US" sz="2400" kern="1200" spc="-30" dirty="0">
                <a:solidFill>
                  <a:srgbClr val="4F81BC"/>
                </a:solidFill>
              </a:rPr>
              <a:t> iteratively to improve the fitness score.</a:t>
            </a:r>
          </a:p>
          <a:p>
            <a:pPr marL="457200" indent="-457200" algn="just">
              <a:buFont typeface="Arial" panose="020B0604020202020204" pitchFamily="34" charset="0"/>
              <a:buChar char="•"/>
            </a:pPr>
            <a:r>
              <a:rPr lang="en-US" sz="2400" kern="1200" spc="-30" dirty="0">
                <a:solidFill>
                  <a:srgbClr val="4F81BC"/>
                </a:solidFill>
              </a:rPr>
              <a:t>Genetic algorithms offer a powerful </a:t>
            </a:r>
            <a:r>
              <a:rPr lang="en-US" sz="2400" kern="1200" spc="-30" dirty="0">
                <a:solidFill>
                  <a:srgbClr val="C00000"/>
                </a:solidFill>
              </a:rPr>
              <a:t>optimization</a:t>
            </a:r>
            <a:r>
              <a:rPr lang="en-US" sz="2400" kern="1200" spc="-30" dirty="0">
                <a:solidFill>
                  <a:srgbClr val="4F81BC"/>
                </a:solidFill>
              </a:rPr>
              <a:t> technique for complex problems.</a:t>
            </a:r>
          </a:p>
          <a:p>
            <a:pPr marL="457200" indent="-457200" algn="just">
              <a:buFont typeface="Arial" panose="020B0604020202020204" pitchFamily="34" charset="0"/>
              <a:buChar char="•"/>
            </a:pPr>
            <a:endParaRPr lang="en-US" sz="2400" kern="1200" spc="-30" dirty="0">
              <a:solidFill>
                <a:srgbClr val="4F81BC"/>
              </a:solidFill>
            </a:endParaRPr>
          </a:p>
          <a:p>
            <a:pPr marL="457200" indent="-457200" algn="just">
              <a:buFont typeface="Arial" panose="020B0604020202020204" pitchFamily="34" charset="0"/>
              <a:buChar char="•"/>
            </a:pPr>
            <a:endParaRPr lang="en-US" sz="2400" kern="1200" spc="-30" dirty="0">
              <a:solidFill>
                <a:srgbClr val="4F81BC"/>
              </a:solidFill>
            </a:endParaRPr>
          </a:p>
          <a:p>
            <a:pPr marL="457200" indent="-457200" algn="just">
              <a:buFont typeface="Arial" panose="020B0604020202020204" pitchFamily="34" charset="0"/>
              <a:buChar char="•"/>
            </a:pPr>
            <a:endParaRPr lang="en-US" sz="2400" kern="1200" spc="-30" dirty="0">
              <a:solidFill>
                <a:srgbClr val="4F81BC"/>
              </a:solidFill>
            </a:endParaRPr>
          </a:p>
          <a:p>
            <a:pPr marL="457200" indent="-457200" algn="just">
              <a:buFont typeface="Arial" panose="020B0604020202020204" pitchFamily="34" charset="0"/>
              <a:buChar char="•"/>
            </a:pPr>
            <a:endParaRPr lang="en-US" sz="2400" kern="1200" spc="-30" dirty="0">
              <a:solidFill>
                <a:srgbClr val="4F81BC"/>
              </a:solidFill>
            </a:endParaRPr>
          </a:p>
          <a:p>
            <a:pPr marL="457200" indent="-457200" algn="just">
              <a:buFont typeface="Arial" panose="020B0604020202020204" pitchFamily="34" charset="0"/>
              <a:buChar char="•"/>
            </a:pPr>
            <a:endParaRPr lang="en-US" sz="2400"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805989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4DD7-3400-0BE5-F1EF-3D8E96F650C9}"/>
              </a:ext>
            </a:extLst>
          </p:cNvPr>
          <p:cNvSpPr>
            <a:spLocks noGrp="1"/>
          </p:cNvSpPr>
          <p:nvPr>
            <p:ph type="title"/>
          </p:nvPr>
        </p:nvSpPr>
        <p:spPr>
          <a:xfrm>
            <a:off x="613181" y="623823"/>
            <a:ext cx="7917637" cy="677108"/>
          </a:xfrm>
        </p:spPr>
        <p:txBody>
          <a:bodyPr/>
          <a:lstStyle/>
          <a:p>
            <a:r>
              <a:rPr lang="en-US" dirty="0"/>
              <a:t>Other example : f(x)=x^2</a:t>
            </a:r>
          </a:p>
        </p:txBody>
      </p:sp>
      <p:sp>
        <p:nvSpPr>
          <p:cNvPr id="3" name="Text Placeholder 2">
            <a:extLst>
              <a:ext uri="{FF2B5EF4-FFF2-40B4-BE49-F238E27FC236}">
                <a16:creationId xmlns:a16="http://schemas.microsoft.com/office/drawing/2014/main" id="{2AAB6A14-F600-3366-0D54-882D0C85D69D}"/>
              </a:ext>
            </a:extLst>
          </p:cNvPr>
          <p:cNvSpPr>
            <a:spLocks noGrp="1"/>
          </p:cNvSpPr>
          <p:nvPr>
            <p:ph type="body" idx="1"/>
          </p:nvPr>
        </p:nvSpPr>
        <p:spPr>
          <a:xfrm>
            <a:off x="458699" y="1676400"/>
            <a:ext cx="8072119" cy="461665"/>
          </a:xfrm>
        </p:spPr>
        <p:txBody>
          <a:bodyPr/>
          <a:lstStyle/>
          <a:p>
            <a:r>
              <a:rPr lang="en-US" dirty="0">
                <a:hlinkClick r:id="rId2"/>
              </a:rPr>
              <a:t>https://www.youtube.com/watch?v=udN28wPqaZI</a:t>
            </a:r>
            <a:r>
              <a:rPr lang="en-US" dirty="0"/>
              <a:t> </a:t>
            </a:r>
          </a:p>
        </p:txBody>
      </p:sp>
      <p:sp>
        <p:nvSpPr>
          <p:cNvPr id="4" name="Slide Number Placeholder 3">
            <a:extLst>
              <a:ext uri="{FF2B5EF4-FFF2-40B4-BE49-F238E27FC236}">
                <a16:creationId xmlns:a16="http://schemas.microsoft.com/office/drawing/2014/main" id="{412F8045-2BEF-D6A3-00B7-AB801652DD7C}"/>
              </a:ext>
            </a:extLst>
          </p:cNvPr>
          <p:cNvSpPr>
            <a:spLocks noGrp="1"/>
          </p:cNvSpPr>
          <p:nvPr>
            <p:ph type="sldNum" sz="quarter" idx="7"/>
          </p:nvPr>
        </p:nvSpPr>
        <p:spPr/>
        <p:txBody>
          <a:bodyPr/>
          <a:lstStyle/>
          <a:p>
            <a:fld id="{B6F15528-21DE-4FAA-801E-634DDDAF4B2B}" type="slidenum">
              <a:rPr lang="en-US" smtClean="0"/>
              <a:t>25</a:t>
            </a:fld>
            <a:endParaRPr lang="en-US"/>
          </a:p>
        </p:txBody>
      </p:sp>
    </p:spTree>
    <p:extLst>
      <p:ext uri="{BB962C8B-B14F-4D97-AF65-F5344CB8AC3E}">
        <p14:creationId xmlns:p14="http://schemas.microsoft.com/office/powerpoint/2010/main" val="128488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862B-F605-4C9D-1D98-E0A314D66F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EAD8146-7406-6472-DBE8-35677583AC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CA6684-0BC7-C2B9-4B2A-8407F139C07B}"/>
              </a:ext>
            </a:extLst>
          </p:cNvPr>
          <p:cNvSpPr>
            <a:spLocks noGrp="1"/>
          </p:cNvSpPr>
          <p:nvPr>
            <p:ph type="sldNum" sz="quarter" idx="7"/>
          </p:nvPr>
        </p:nvSpPr>
        <p:spPr/>
        <p:txBody>
          <a:bodyPr/>
          <a:lstStyle/>
          <a:p>
            <a:fld id="{B6F15528-21DE-4FAA-801E-634DDDAF4B2B}" type="slidenum">
              <a:rPr lang="en-US" smtClean="0"/>
              <a:t>26</a:t>
            </a:fld>
            <a:endParaRPr lang="en-US"/>
          </a:p>
        </p:txBody>
      </p:sp>
      <p:pic>
        <p:nvPicPr>
          <p:cNvPr id="6" name="Picture 5">
            <a:extLst>
              <a:ext uri="{FF2B5EF4-FFF2-40B4-BE49-F238E27FC236}">
                <a16:creationId xmlns:a16="http://schemas.microsoft.com/office/drawing/2014/main" id="{694045EC-E9F6-E0A4-6CF7-33FB8DCF73D2}"/>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65292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7253-56EF-7D34-E36D-A42764B423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7312AB-5F54-F455-8827-C36DF087C6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A1EAF4-84D5-8A38-04B5-8452C5CA1B0E}"/>
              </a:ext>
            </a:extLst>
          </p:cNvPr>
          <p:cNvSpPr>
            <a:spLocks noGrp="1"/>
          </p:cNvSpPr>
          <p:nvPr>
            <p:ph type="sldNum" sz="quarter" idx="7"/>
          </p:nvPr>
        </p:nvSpPr>
        <p:spPr/>
        <p:txBody>
          <a:bodyPr/>
          <a:lstStyle/>
          <a:p>
            <a:fld id="{B6F15528-21DE-4FAA-801E-634DDDAF4B2B}" type="slidenum">
              <a:rPr lang="en-US" smtClean="0"/>
              <a:t>27</a:t>
            </a:fld>
            <a:endParaRPr lang="en-US"/>
          </a:p>
        </p:txBody>
      </p:sp>
      <p:pic>
        <p:nvPicPr>
          <p:cNvPr id="6" name="Picture 5">
            <a:extLst>
              <a:ext uri="{FF2B5EF4-FFF2-40B4-BE49-F238E27FC236}">
                <a16:creationId xmlns:a16="http://schemas.microsoft.com/office/drawing/2014/main" id="{30EFFF7C-841E-9514-BBD0-821EDDDE8C0C}"/>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36983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2773D-5800-3958-BD8D-51F05B653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250FA1-6FE0-237B-285B-B6C732C2C62B}"/>
              </a:ext>
            </a:extLst>
          </p:cNvPr>
          <p:cNvSpPr>
            <a:spLocks noGrp="1"/>
          </p:cNvSpPr>
          <p:nvPr>
            <p:ph type="sldNum" sz="quarter" idx="7"/>
          </p:nvPr>
        </p:nvSpPr>
        <p:spPr/>
        <p:txBody>
          <a:bodyPr/>
          <a:lstStyle/>
          <a:p>
            <a:fld id="{B6F15528-21DE-4FAA-801E-634DDDAF4B2B}" type="slidenum">
              <a:rPr lang="en-US" smtClean="0"/>
              <a:t>28</a:t>
            </a:fld>
            <a:endParaRPr lang="en-US"/>
          </a:p>
        </p:txBody>
      </p:sp>
      <p:pic>
        <p:nvPicPr>
          <p:cNvPr id="6" name="Picture 5">
            <a:extLst>
              <a:ext uri="{FF2B5EF4-FFF2-40B4-BE49-F238E27FC236}">
                <a16:creationId xmlns:a16="http://schemas.microsoft.com/office/drawing/2014/main" id="{4E5A14FB-5BA2-067A-41E3-1F07027B1F2C}"/>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3626848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D12B-4A9E-E4CB-8330-7B5354973C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A7A015-3380-FB44-06A4-05E266EA82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494B9-7102-4221-6D9F-A8E25CEA8505}"/>
              </a:ext>
            </a:extLst>
          </p:cNvPr>
          <p:cNvSpPr>
            <a:spLocks noGrp="1"/>
          </p:cNvSpPr>
          <p:nvPr>
            <p:ph type="sldNum" sz="quarter" idx="7"/>
          </p:nvPr>
        </p:nvSpPr>
        <p:spPr/>
        <p:txBody>
          <a:bodyPr/>
          <a:lstStyle/>
          <a:p>
            <a:fld id="{B6F15528-21DE-4FAA-801E-634DDDAF4B2B}" type="slidenum">
              <a:rPr lang="en-US" smtClean="0"/>
              <a:t>29</a:t>
            </a:fld>
            <a:endParaRPr lang="en-US"/>
          </a:p>
        </p:txBody>
      </p:sp>
      <p:pic>
        <p:nvPicPr>
          <p:cNvPr id="6" name="Picture 5">
            <a:extLst>
              <a:ext uri="{FF2B5EF4-FFF2-40B4-BE49-F238E27FC236}">
                <a16:creationId xmlns:a16="http://schemas.microsoft.com/office/drawing/2014/main" id="{F2423DE6-EA16-8340-CE6D-0FB231E82C2D}"/>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534480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6E25-8777-0D9E-CD09-E62ABF323A7C}"/>
              </a:ext>
            </a:extLst>
          </p:cNvPr>
          <p:cNvSpPr>
            <a:spLocks noGrp="1"/>
          </p:cNvSpPr>
          <p:nvPr>
            <p:ph type="title"/>
          </p:nvPr>
        </p:nvSpPr>
        <p:spPr>
          <a:xfrm>
            <a:off x="613181" y="623823"/>
            <a:ext cx="7917637" cy="1354217"/>
          </a:xfrm>
        </p:spPr>
        <p:txBody>
          <a:bodyPr/>
          <a:lstStyle/>
          <a:p>
            <a:r>
              <a:rPr lang="en-US" b="0" dirty="0">
                <a:solidFill>
                  <a:schemeClr val="accent2"/>
                </a:solidFill>
                <a:latin typeface="helvetica neue"/>
              </a:rPr>
              <a:t>Problem Definition</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8784FD37-D536-40BD-89C3-9A049DA8E6B3}"/>
              </a:ext>
            </a:extLst>
          </p:cNvPr>
          <p:cNvSpPr>
            <a:spLocks noGrp="1"/>
          </p:cNvSpPr>
          <p:nvPr>
            <p:ph type="body" idx="1"/>
          </p:nvPr>
        </p:nvSpPr>
        <p:spPr>
          <a:xfrm>
            <a:off x="535940" y="1611898"/>
            <a:ext cx="8072119" cy="3046988"/>
          </a:xfrm>
        </p:spPr>
        <p:txBody>
          <a:bodyPr/>
          <a:lstStyle/>
          <a:p>
            <a:pPr algn="just"/>
            <a:r>
              <a:rPr lang="en-US" sz="2800" kern="1200" spc="-30" dirty="0">
                <a:solidFill>
                  <a:srgbClr val="4F81BC"/>
                </a:solidFill>
              </a:rPr>
              <a:t>The problem we will be working on involves maximizing a given function. The function, denoted as f(x), is defined as f(x) = -x^2 + 2x, with the value of x ranging from 0 to 2. The goal is to find the value of x that maximizes the output of this function. To solve this problem, we will apply the genetic algorithm methodology.</a:t>
            </a:r>
          </a:p>
          <a:p>
            <a:endParaRPr lang="en-US" dirty="0"/>
          </a:p>
        </p:txBody>
      </p:sp>
      <p:sp>
        <p:nvSpPr>
          <p:cNvPr id="4" name="Slide Number Placeholder 3">
            <a:extLst>
              <a:ext uri="{FF2B5EF4-FFF2-40B4-BE49-F238E27FC236}">
                <a16:creationId xmlns:a16="http://schemas.microsoft.com/office/drawing/2014/main" id="{D9756C45-2202-DA06-22B3-AB1D798A7437}"/>
              </a:ext>
            </a:extLst>
          </p:cNvPr>
          <p:cNvSpPr>
            <a:spLocks noGrp="1"/>
          </p:cNvSpPr>
          <p:nvPr>
            <p:ph type="sldNum" sz="quarter" idx="7"/>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16625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F55F-E2A3-851F-E593-775AF0278B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1547F2A-985D-6987-20F6-8628A05D3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BE48DD-DCE4-607E-C05A-21B28BAD7EDA}"/>
              </a:ext>
            </a:extLst>
          </p:cNvPr>
          <p:cNvSpPr>
            <a:spLocks noGrp="1"/>
          </p:cNvSpPr>
          <p:nvPr>
            <p:ph type="sldNum" sz="quarter" idx="7"/>
          </p:nvPr>
        </p:nvSpPr>
        <p:spPr/>
        <p:txBody>
          <a:bodyPr/>
          <a:lstStyle/>
          <a:p>
            <a:fld id="{B6F15528-21DE-4FAA-801E-634DDDAF4B2B}" type="slidenum">
              <a:rPr lang="en-US" smtClean="0"/>
              <a:t>30</a:t>
            </a:fld>
            <a:endParaRPr lang="en-US"/>
          </a:p>
        </p:txBody>
      </p:sp>
      <p:pic>
        <p:nvPicPr>
          <p:cNvPr id="6" name="Picture 5">
            <a:extLst>
              <a:ext uri="{FF2B5EF4-FFF2-40B4-BE49-F238E27FC236}">
                <a16:creationId xmlns:a16="http://schemas.microsoft.com/office/drawing/2014/main" id="{3A88A017-2E86-8EC8-81EA-45D35CD21C85}"/>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3960224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3363-2BB0-8C20-096F-EA7AD7EB8E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BD1392-FBFF-4AA0-D951-A5231F7F85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D99958-B5DC-84B0-15BE-84729049E0C3}"/>
              </a:ext>
            </a:extLst>
          </p:cNvPr>
          <p:cNvSpPr>
            <a:spLocks noGrp="1"/>
          </p:cNvSpPr>
          <p:nvPr>
            <p:ph type="sldNum" sz="quarter" idx="7"/>
          </p:nvPr>
        </p:nvSpPr>
        <p:spPr/>
        <p:txBody>
          <a:bodyPr/>
          <a:lstStyle/>
          <a:p>
            <a:fld id="{B6F15528-21DE-4FAA-801E-634DDDAF4B2B}" type="slidenum">
              <a:rPr lang="en-US" smtClean="0"/>
              <a:t>31</a:t>
            </a:fld>
            <a:endParaRPr lang="en-US"/>
          </a:p>
        </p:txBody>
      </p:sp>
      <p:pic>
        <p:nvPicPr>
          <p:cNvPr id="6" name="Picture 5">
            <a:extLst>
              <a:ext uri="{FF2B5EF4-FFF2-40B4-BE49-F238E27FC236}">
                <a16:creationId xmlns:a16="http://schemas.microsoft.com/office/drawing/2014/main" id="{E0D6787F-B575-BE16-B570-658E0D4379A4}"/>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2364122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AF8D-024E-3156-25AE-00F37F394D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14512C2-FB24-7A9C-4DCA-B1B5D3E941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48CCF8-C1F7-90D4-4640-3F41CCA9A464}"/>
              </a:ext>
            </a:extLst>
          </p:cNvPr>
          <p:cNvSpPr>
            <a:spLocks noGrp="1"/>
          </p:cNvSpPr>
          <p:nvPr>
            <p:ph type="sldNum" sz="quarter" idx="7"/>
          </p:nvPr>
        </p:nvSpPr>
        <p:spPr/>
        <p:txBody>
          <a:bodyPr/>
          <a:lstStyle/>
          <a:p>
            <a:fld id="{B6F15528-21DE-4FAA-801E-634DDDAF4B2B}" type="slidenum">
              <a:rPr lang="en-US" smtClean="0"/>
              <a:t>32</a:t>
            </a:fld>
            <a:endParaRPr lang="en-US"/>
          </a:p>
        </p:txBody>
      </p:sp>
      <p:pic>
        <p:nvPicPr>
          <p:cNvPr id="6" name="Picture 5">
            <a:extLst>
              <a:ext uri="{FF2B5EF4-FFF2-40B4-BE49-F238E27FC236}">
                <a16:creationId xmlns:a16="http://schemas.microsoft.com/office/drawing/2014/main" id="{312FC45C-5699-853F-1E3B-ADF8CAE7C77D}"/>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3553418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15DE-F31B-2E41-35A8-F97FF76184D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51DB547-41F9-7388-AD72-B8EC891ECD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3D9C15-DAEF-B46E-00CE-461390B882E7}"/>
              </a:ext>
            </a:extLst>
          </p:cNvPr>
          <p:cNvSpPr>
            <a:spLocks noGrp="1"/>
          </p:cNvSpPr>
          <p:nvPr>
            <p:ph type="sldNum" sz="quarter" idx="7"/>
          </p:nvPr>
        </p:nvSpPr>
        <p:spPr/>
        <p:txBody>
          <a:bodyPr/>
          <a:lstStyle/>
          <a:p>
            <a:fld id="{B6F15528-21DE-4FAA-801E-634DDDAF4B2B}" type="slidenum">
              <a:rPr lang="en-US" smtClean="0"/>
              <a:t>33</a:t>
            </a:fld>
            <a:endParaRPr lang="en-US"/>
          </a:p>
        </p:txBody>
      </p:sp>
      <p:pic>
        <p:nvPicPr>
          <p:cNvPr id="6" name="Picture 5">
            <a:extLst>
              <a:ext uri="{FF2B5EF4-FFF2-40B4-BE49-F238E27FC236}">
                <a16:creationId xmlns:a16="http://schemas.microsoft.com/office/drawing/2014/main" id="{19E1ED99-1F02-6D63-689E-FAE5B6B8AB53}"/>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772636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D7D4-BB9D-72EF-1A9C-6F0607A9129B}"/>
              </a:ext>
            </a:extLst>
          </p:cNvPr>
          <p:cNvSpPr>
            <a:spLocks noGrp="1"/>
          </p:cNvSpPr>
          <p:nvPr>
            <p:ph type="title"/>
          </p:nvPr>
        </p:nvSpPr>
        <p:spPr>
          <a:xfrm>
            <a:off x="569277" y="135883"/>
            <a:ext cx="7917637" cy="677108"/>
          </a:xfrm>
        </p:spPr>
        <p:txBody>
          <a:bodyPr/>
          <a:lstStyle/>
          <a:p>
            <a:r>
              <a:rPr lang="en-US" dirty="0"/>
              <a:t>Example 3</a:t>
            </a:r>
          </a:p>
        </p:txBody>
      </p:sp>
      <p:sp>
        <p:nvSpPr>
          <p:cNvPr id="3" name="Text Placeholder 2">
            <a:extLst>
              <a:ext uri="{FF2B5EF4-FFF2-40B4-BE49-F238E27FC236}">
                <a16:creationId xmlns:a16="http://schemas.microsoft.com/office/drawing/2014/main" id="{70E1A6F4-A636-B207-09A0-16E7B6D94C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1CE54-659D-4C71-F335-781774A1490D}"/>
              </a:ext>
            </a:extLst>
          </p:cNvPr>
          <p:cNvSpPr>
            <a:spLocks noGrp="1"/>
          </p:cNvSpPr>
          <p:nvPr>
            <p:ph type="sldNum" sz="quarter" idx="7"/>
          </p:nvPr>
        </p:nvSpPr>
        <p:spPr/>
        <p:txBody>
          <a:bodyPr/>
          <a:lstStyle/>
          <a:p>
            <a:fld id="{B6F15528-21DE-4FAA-801E-634DDDAF4B2B}" type="slidenum">
              <a:rPr lang="en-US" smtClean="0"/>
              <a:t>34</a:t>
            </a:fld>
            <a:endParaRPr lang="en-US"/>
          </a:p>
        </p:txBody>
      </p:sp>
      <p:pic>
        <p:nvPicPr>
          <p:cNvPr id="6" name="Picture 5">
            <a:extLst>
              <a:ext uri="{FF2B5EF4-FFF2-40B4-BE49-F238E27FC236}">
                <a16:creationId xmlns:a16="http://schemas.microsoft.com/office/drawing/2014/main" id="{3E3F15B9-E9F2-2242-31F1-0443879123BB}"/>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991035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D0028D-B04E-0FBE-65E4-55B3A26738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345C35-237C-A298-5200-2252519ABFD0}"/>
              </a:ext>
            </a:extLst>
          </p:cNvPr>
          <p:cNvSpPr>
            <a:spLocks noGrp="1"/>
          </p:cNvSpPr>
          <p:nvPr>
            <p:ph type="sldNum" sz="quarter" idx="7"/>
          </p:nvPr>
        </p:nvSpPr>
        <p:spPr/>
        <p:txBody>
          <a:bodyPr/>
          <a:lstStyle/>
          <a:p>
            <a:fld id="{B6F15528-21DE-4FAA-801E-634DDDAF4B2B}" type="slidenum">
              <a:rPr lang="en-US" smtClean="0"/>
              <a:t>35</a:t>
            </a:fld>
            <a:endParaRPr lang="en-US"/>
          </a:p>
        </p:txBody>
      </p:sp>
      <p:pic>
        <p:nvPicPr>
          <p:cNvPr id="6" name="Picture 5">
            <a:extLst>
              <a:ext uri="{FF2B5EF4-FFF2-40B4-BE49-F238E27FC236}">
                <a16:creationId xmlns:a16="http://schemas.microsoft.com/office/drawing/2014/main" id="{A36FF716-1726-D457-F567-560F1C841A2D}"/>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405123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9698-3B4A-681C-DD0D-52A2E025EF9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51983C-7F33-C7B4-9197-ED77748F35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C70ADB-5A7E-45B9-9D26-69261D96DDC2}"/>
              </a:ext>
            </a:extLst>
          </p:cNvPr>
          <p:cNvSpPr>
            <a:spLocks noGrp="1"/>
          </p:cNvSpPr>
          <p:nvPr>
            <p:ph type="sldNum" sz="quarter" idx="7"/>
          </p:nvPr>
        </p:nvSpPr>
        <p:spPr/>
        <p:txBody>
          <a:bodyPr/>
          <a:lstStyle/>
          <a:p>
            <a:fld id="{B6F15528-21DE-4FAA-801E-634DDDAF4B2B}" type="slidenum">
              <a:rPr lang="en-US" smtClean="0"/>
              <a:t>36</a:t>
            </a:fld>
            <a:endParaRPr lang="en-US"/>
          </a:p>
        </p:txBody>
      </p:sp>
      <p:pic>
        <p:nvPicPr>
          <p:cNvPr id="6" name="Picture 5">
            <a:extLst>
              <a:ext uri="{FF2B5EF4-FFF2-40B4-BE49-F238E27FC236}">
                <a16:creationId xmlns:a16="http://schemas.microsoft.com/office/drawing/2014/main" id="{0194124B-07B2-E824-D475-BCAF692795CE}"/>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4197014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3265-E39A-CC7E-FB0D-3C121D8922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FCE081-C486-A574-B49D-C5198390F9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CE6D1C-F356-15EE-202C-91A802276854}"/>
              </a:ext>
            </a:extLst>
          </p:cNvPr>
          <p:cNvSpPr>
            <a:spLocks noGrp="1"/>
          </p:cNvSpPr>
          <p:nvPr>
            <p:ph type="sldNum" sz="quarter" idx="7"/>
          </p:nvPr>
        </p:nvSpPr>
        <p:spPr/>
        <p:txBody>
          <a:bodyPr/>
          <a:lstStyle/>
          <a:p>
            <a:fld id="{B6F15528-21DE-4FAA-801E-634DDDAF4B2B}" type="slidenum">
              <a:rPr lang="en-US" smtClean="0"/>
              <a:t>37</a:t>
            </a:fld>
            <a:endParaRPr lang="en-US"/>
          </a:p>
        </p:txBody>
      </p:sp>
      <p:pic>
        <p:nvPicPr>
          <p:cNvPr id="6" name="Picture 5">
            <a:extLst>
              <a:ext uri="{FF2B5EF4-FFF2-40B4-BE49-F238E27FC236}">
                <a16:creationId xmlns:a16="http://schemas.microsoft.com/office/drawing/2014/main" id="{0F162809-2595-E953-3D52-C7207AF958E0}"/>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185776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AE17-158A-CF5D-0C59-5023F7A831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50B0BF-AE2F-4919-C5D8-934D55FA59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8225AC-717C-097F-6140-874BAAA44414}"/>
              </a:ext>
            </a:extLst>
          </p:cNvPr>
          <p:cNvSpPr>
            <a:spLocks noGrp="1"/>
          </p:cNvSpPr>
          <p:nvPr>
            <p:ph type="sldNum" sz="quarter" idx="7"/>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169876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B451-18D9-7C5B-3143-305086E9BE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E502B9-5025-3143-B2F9-6AB19E60AE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23EB48-5025-55CA-B782-9646BF89983D}"/>
              </a:ext>
            </a:extLst>
          </p:cNvPr>
          <p:cNvSpPr>
            <a:spLocks noGrp="1"/>
          </p:cNvSpPr>
          <p:nvPr>
            <p:ph type="sldNum" sz="quarter" idx="7"/>
          </p:nvPr>
        </p:nvSpPr>
        <p:spPr/>
        <p:txBody>
          <a:bodyPr/>
          <a:lstStyle/>
          <a:p>
            <a:fld id="{B6F15528-21DE-4FAA-801E-634DDDAF4B2B}" type="slidenum">
              <a:rPr lang="en-US" smtClean="0"/>
              <a:t>39</a:t>
            </a:fld>
            <a:endParaRPr lang="en-US"/>
          </a:p>
        </p:txBody>
      </p:sp>
    </p:spTree>
    <p:extLst>
      <p:ext uri="{BB962C8B-B14F-4D97-AF65-F5344CB8AC3E}">
        <p14:creationId xmlns:p14="http://schemas.microsoft.com/office/powerpoint/2010/main" val="1190631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7F20CA-3874-A4A5-98BD-4313998C50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95B28-320F-CBAA-2D6C-5AFCF09607D5}"/>
              </a:ext>
            </a:extLst>
          </p:cNvPr>
          <p:cNvSpPr>
            <a:spLocks noGrp="1"/>
          </p:cNvSpPr>
          <p:nvPr>
            <p:ph type="sldNum" sz="quarter" idx="7"/>
          </p:nvPr>
        </p:nvSpPr>
        <p:spPr/>
        <p:txBody>
          <a:bodyPr/>
          <a:lstStyle/>
          <a:p>
            <a:fld id="{B6F15528-21DE-4FAA-801E-634DDDAF4B2B}" type="slidenum">
              <a:rPr lang="en-US" smtClean="0"/>
              <a:t>4</a:t>
            </a:fld>
            <a:endParaRPr lang="en-US"/>
          </a:p>
        </p:txBody>
      </p:sp>
      <p:pic>
        <p:nvPicPr>
          <p:cNvPr id="6" name="Picture 5">
            <a:extLst>
              <a:ext uri="{FF2B5EF4-FFF2-40B4-BE49-F238E27FC236}">
                <a16:creationId xmlns:a16="http://schemas.microsoft.com/office/drawing/2014/main" id="{C27C8C48-B0B8-5215-6BF7-8EDDC38E592D}"/>
              </a:ext>
            </a:extLst>
          </p:cNvPr>
          <p:cNvPicPr>
            <a:picLocks noChangeAspect="1"/>
          </p:cNvPicPr>
          <p:nvPr/>
        </p:nvPicPr>
        <p:blipFill>
          <a:blip r:embed="rId2"/>
          <a:stretch>
            <a:fillRect/>
          </a:stretch>
        </p:blipFill>
        <p:spPr>
          <a:xfrm>
            <a:off x="228599" y="880546"/>
            <a:ext cx="8686800" cy="5237495"/>
          </a:xfrm>
          <a:prstGeom prst="rect">
            <a:avLst/>
          </a:prstGeom>
        </p:spPr>
      </p:pic>
      <p:sp>
        <p:nvSpPr>
          <p:cNvPr id="7" name="Title 1">
            <a:extLst>
              <a:ext uri="{FF2B5EF4-FFF2-40B4-BE49-F238E27FC236}">
                <a16:creationId xmlns:a16="http://schemas.microsoft.com/office/drawing/2014/main" id="{1A676591-46DE-0BCC-A227-962074022CCD}"/>
              </a:ext>
            </a:extLst>
          </p:cNvPr>
          <p:cNvSpPr>
            <a:spLocks noGrp="1"/>
          </p:cNvSpPr>
          <p:nvPr>
            <p:ph type="title"/>
          </p:nvPr>
        </p:nvSpPr>
        <p:spPr>
          <a:xfrm>
            <a:off x="381000" y="162686"/>
            <a:ext cx="7917637" cy="1354217"/>
          </a:xfrm>
        </p:spPr>
        <p:txBody>
          <a:bodyPr/>
          <a:lstStyle/>
          <a:p>
            <a:r>
              <a:rPr lang="en-US" b="0" i="0" dirty="0">
                <a:solidFill>
                  <a:schemeClr val="accent2"/>
                </a:solidFill>
                <a:effectLst/>
                <a:latin typeface="helvetica neue"/>
              </a:rPr>
              <a:t>Given</a:t>
            </a:r>
            <a:br>
              <a:rPr lang="en-US" b="1" i="0" dirty="0">
                <a:solidFill>
                  <a:srgbClr val="000000"/>
                </a:solidFill>
                <a:effectLst/>
                <a:latin typeface="helvetica neue"/>
              </a:rPr>
            </a:br>
            <a:endParaRPr lang="en-US" dirty="0"/>
          </a:p>
        </p:txBody>
      </p:sp>
    </p:spTree>
    <p:extLst>
      <p:ext uri="{BB962C8B-B14F-4D97-AF65-F5344CB8AC3E}">
        <p14:creationId xmlns:p14="http://schemas.microsoft.com/office/powerpoint/2010/main" val="1074485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8879-358D-9AEB-F7AA-2F09A54187CD}"/>
              </a:ext>
            </a:extLst>
          </p:cNvPr>
          <p:cNvSpPr>
            <a:spLocks noGrp="1"/>
          </p:cNvSpPr>
          <p:nvPr>
            <p:ph type="title"/>
          </p:nvPr>
        </p:nvSpPr>
        <p:spPr>
          <a:xfrm>
            <a:off x="613181" y="623823"/>
            <a:ext cx="7917637" cy="677108"/>
          </a:xfrm>
        </p:spPr>
        <p:txBody>
          <a:bodyPr/>
          <a:lstStyle/>
          <a:p>
            <a:r>
              <a:rPr lang="en-US" b="0" dirty="0">
                <a:solidFill>
                  <a:schemeClr val="accent2"/>
                </a:solidFill>
                <a:latin typeface="helvetica neue"/>
              </a:rPr>
              <a:t>References</a:t>
            </a:r>
          </a:p>
        </p:txBody>
      </p:sp>
      <p:sp>
        <p:nvSpPr>
          <p:cNvPr id="3" name="Text Placeholder 2">
            <a:extLst>
              <a:ext uri="{FF2B5EF4-FFF2-40B4-BE49-F238E27FC236}">
                <a16:creationId xmlns:a16="http://schemas.microsoft.com/office/drawing/2014/main" id="{606A0E42-A338-A345-3AE1-1CEEABAA9099}"/>
              </a:ext>
            </a:extLst>
          </p:cNvPr>
          <p:cNvSpPr>
            <a:spLocks noGrp="1"/>
          </p:cNvSpPr>
          <p:nvPr>
            <p:ph type="body" idx="1"/>
          </p:nvPr>
        </p:nvSpPr>
        <p:spPr>
          <a:xfrm>
            <a:off x="535940" y="1611898"/>
            <a:ext cx="8072119" cy="461665"/>
          </a:xfrm>
        </p:spPr>
        <p:txBody>
          <a:bodyPr/>
          <a:lstStyle/>
          <a:p>
            <a:r>
              <a:rPr lang="en-US" dirty="0">
                <a:hlinkClick r:id="rId2"/>
              </a:rPr>
              <a:t>https://www.youtube.com/watch?v=Dj1AZ0T-m-I</a:t>
            </a:r>
            <a:r>
              <a:rPr lang="en-US" dirty="0"/>
              <a:t> </a:t>
            </a:r>
          </a:p>
        </p:txBody>
      </p:sp>
      <p:sp>
        <p:nvSpPr>
          <p:cNvPr id="4" name="Slide Number Placeholder 3">
            <a:extLst>
              <a:ext uri="{FF2B5EF4-FFF2-40B4-BE49-F238E27FC236}">
                <a16:creationId xmlns:a16="http://schemas.microsoft.com/office/drawing/2014/main" id="{186B9445-C513-8B5F-E2D4-2A4ECCA39BCB}"/>
              </a:ext>
            </a:extLst>
          </p:cNvPr>
          <p:cNvSpPr>
            <a:spLocks noGrp="1"/>
          </p:cNvSpPr>
          <p:nvPr>
            <p:ph type="sldNum" sz="quarter" idx="7"/>
          </p:nvPr>
        </p:nvSpPr>
        <p:spPr/>
        <p:txBody>
          <a:bodyPr/>
          <a:lstStyle/>
          <a:p>
            <a:fld id="{B6F15528-21DE-4FAA-801E-634DDDAF4B2B}" type="slidenum">
              <a:rPr lang="en-US" smtClean="0"/>
              <a:t>40</a:t>
            </a:fld>
            <a:endParaRPr lang="en-US"/>
          </a:p>
        </p:txBody>
      </p:sp>
      <p:sp>
        <p:nvSpPr>
          <p:cNvPr id="6" name="TextBox 5">
            <a:extLst>
              <a:ext uri="{FF2B5EF4-FFF2-40B4-BE49-F238E27FC236}">
                <a16:creationId xmlns:a16="http://schemas.microsoft.com/office/drawing/2014/main" id="{17718121-340F-ECE0-1973-EA8062DB54B0}"/>
              </a:ext>
            </a:extLst>
          </p:cNvPr>
          <p:cNvSpPr txBox="1"/>
          <p:nvPr/>
        </p:nvSpPr>
        <p:spPr>
          <a:xfrm>
            <a:off x="381000" y="2967335"/>
            <a:ext cx="8458200" cy="646331"/>
          </a:xfrm>
          <a:prstGeom prst="rect">
            <a:avLst/>
          </a:prstGeom>
          <a:noFill/>
        </p:spPr>
        <p:txBody>
          <a:bodyPr wrap="square">
            <a:spAutoFit/>
          </a:bodyPr>
          <a:lstStyle/>
          <a:p>
            <a:r>
              <a:rPr lang="en-US" dirty="0">
                <a:hlinkClick r:id="rId3"/>
              </a:rPr>
              <a:t>https://www.toolify.ai/ai-news/maximizing-function-value-with-genetic-algorithms-solved-example-2280575</a:t>
            </a:r>
            <a:r>
              <a:rPr lang="en-US" dirty="0"/>
              <a:t> </a:t>
            </a:r>
          </a:p>
        </p:txBody>
      </p:sp>
      <p:sp>
        <p:nvSpPr>
          <p:cNvPr id="7" name="TextBox 6">
            <a:extLst>
              <a:ext uri="{FF2B5EF4-FFF2-40B4-BE49-F238E27FC236}">
                <a16:creationId xmlns:a16="http://schemas.microsoft.com/office/drawing/2014/main" id="{4C2B3A21-B6E8-0A89-24F5-BCDD58C1F1FB}"/>
              </a:ext>
            </a:extLst>
          </p:cNvPr>
          <p:cNvSpPr txBox="1"/>
          <p:nvPr/>
        </p:nvSpPr>
        <p:spPr>
          <a:xfrm>
            <a:off x="381000" y="4507438"/>
            <a:ext cx="8458200" cy="461665"/>
          </a:xfrm>
          <a:prstGeom prst="rect">
            <a:avLst/>
          </a:prstGeom>
          <a:noFill/>
        </p:spPr>
        <p:txBody>
          <a:bodyPr wrap="square">
            <a:spAutoFit/>
          </a:bodyPr>
          <a:lstStyle/>
          <a:p>
            <a:r>
              <a:rPr lang="en-US" sz="2400" dirty="0">
                <a:hlinkClick r:id="rId4"/>
              </a:rPr>
              <a:t>https://www.youtube.com/watch?v=Nvu7Klh_knM&amp;t=230s</a:t>
            </a:r>
            <a:r>
              <a:rPr lang="en-US" sz="2400" dirty="0"/>
              <a:t> </a:t>
            </a:r>
          </a:p>
        </p:txBody>
      </p:sp>
    </p:spTree>
    <p:extLst>
      <p:ext uri="{BB962C8B-B14F-4D97-AF65-F5344CB8AC3E}">
        <p14:creationId xmlns:p14="http://schemas.microsoft.com/office/powerpoint/2010/main" val="288780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8A38-841F-CCCC-2E51-76F08E491BA0}"/>
              </a:ext>
            </a:extLst>
          </p:cNvPr>
          <p:cNvSpPr>
            <a:spLocks noGrp="1"/>
          </p:cNvSpPr>
          <p:nvPr>
            <p:ph type="title"/>
          </p:nvPr>
        </p:nvSpPr>
        <p:spPr>
          <a:xfrm>
            <a:off x="613181" y="623823"/>
            <a:ext cx="7917637" cy="1354217"/>
          </a:xfrm>
        </p:spPr>
        <p:txBody>
          <a:bodyPr/>
          <a:lstStyle/>
          <a:p>
            <a:r>
              <a:rPr lang="en-US" b="0" dirty="0">
                <a:solidFill>
                  <a:schemeClr val="accent2"/>
                </a:solidFill>
                <a:latin typeface="helvetica neue"/>
              </a:rPr>
              <a:t>Encoding Technique</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53274FD9-6A82-BA53-F45A-F53380BAB556}"/>
              </a:ext>
            </a:extLst>
          </p:cNvPr>
          <p:cNvSpPr>
            <a:spLocks noGrp="1"/>
          </p:cNvSpPr>
          <p:nvPr>
            <p:ph type="body" idx="1"/>
          </p:nvPr>
        </p:nvSpPr>
        <p:spPr>
          <a:xfrm>
            <a:off x="535940" y="1611898"/>
            <a:ext cx="8072119" cy="3908762"/>
          </a:xfrm>
        </p:spPr>
        <p:txBody>
          <a:bodyPr/>
          <a:lstStyle/>
          <a:p>
            <a:pPr algn="just"/>
            <a:r>
              <a:rPr lang="en-US" sz="2800" kern="1200" spc="-30" dirty="0">
                <a:solidFill>
                  <a:srgbClr val="4F81BC"/>
                </a:solidFill>
              </a:rPr>
              <a:t>Before we dive into the solution, we need to determine the encoding technique for representing the potential solutions. In this case, the minimum value of x is 0, and the maximum value is 2. The chromosomes in the initial population are given as binary strings, each consisting of five digits (0 or 1). Since the problem definition already provides the chromosomes, there is no need to encode the solution further.</a:t>
            </a:r>
          </a:p>
          <a:p>
            <a:pPr algn="just"/>
            <a:endParaRPr lang="en-US" dirty="0"/>
          </a:p>
        </p:txBody>
      </p:sp>
      <p:sp>
        <p:nvSpPr>
          <p:cNvPr id="4" name="Slide Number Placeholder 3">
            <a:extLst>
              <a:ext uri="{FF2B5EF4-FFF2-40B4-BE49-F238E27FC236}">
                <a16:creationId xmlns:a16="http://schemas.microsoft.com/office/drawing/2014/main" id="{8ED876C7-8582-4A07-BC08-5217F23FF6B1}"/>
              </a:ext>
            </a:extLst>
          </p:cNvPr>
          <p:cNvSpPr>
            <a:spLocks noGrp="1"/>
          </p:cNvSpPr>
          <p:nvPr>
            <p:ph type="sldNum" sz="quarter" idx="7"/>
          </p:nvPr>
        </p:nvSpPr>
        <p:spPr/>
        <p:txBody>
          <a:bodyPr/>
          <a:lstStyle/>
          <a:p>
            <a:fld id="{B6F15528-21DE-4FAA-801E-634DDDAF4B2B}" type="slidenum">
              <a:rPr lang="en-US" smtClean="0"/>
              <a:t>5</a:t>
            </a:fld>
            <a:endParaRPr lang="en-US"/>
          </a:p>
        </p:txBody>
      </p:sp>
    </p:spTree>
    <p:extLst>
      <p:ext uri="{BB962C8B-B14F-4D97-AF65-F5344CB8AC3E}">
        <p14:creationId xmlns:p14="http://schemas.microsoft.com/office/powerpoint/2010/main" val="959018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CEC278-7319-6EC7-E3A3-8286E34B8797}"/>
              </a:ext>
            </a:extLst>
          </p:cNvPr>
          <p:cNvSpPr>
            <a:spLocks noGrp="1"/>
          </p:cNvSpPr>
          <p:nvPr>
            <p:ph type="sldNum" sz="quarter" idx="7"/>
          </p:nvPr>
        </p:nvSpPr>
        <p:spPr/>
        <p:txBody>
          <a:bodyPr/>
          <a:lstStyle/>
          <a:p>
            <a:fld id="{B6F15528-21DE-4FAA-801E-634DDDAF4B2B}" type="slidenum">
              <a:rPr lang="en-US" smtClean="0"/>
              <a:t>6</a:t>
            </a:fld>
            <a:endParaRPr lang="en-US"/>
          </a:p>
        </p:txBody>
      </p:sp>
      <p:pic>
        <p:nvPicPr>
          <p:cNvPr id="6" name="Picture 5">
            <a:extLst>
              <a:ext uri="{FF2B5EF4-FFF2-40B4-BE49-F238E27FC236}">
                <a16:creationId xmlns:a16="http://schemas.microsoft.com/office/drawing/2014/main" id="{BF56D6B7-9F9E-F829-244A-F959161A0C09}"/>
              </a:ext>
            </a:extLst>
          </p:cNvPr>
          <p:cNvPicPr>
            <a:picLocks noChangeAspect="1"/>
          </p:cNvPicPr>
          <p:nvPr/>
        </p:nvPicPr>
        <p:blipFill>
          <a:blip r:embed="rId2"/>
          <a:stretch>
            <a:fillRect/>
          </a:stretch>
        </p:blipFill>
        <p:spPr>
          <a:xfrm>
            <a:off x="152400" y="533400"/>
            <a:ext cx="8763000" cy="5140990"/>
          </a:xfrm>
          <a:prstGeom prst="rect">
            <a:avLst/>
          </a:prstGeom>
        </p:spPr>
      </p:pic>
    </p:spTree>
    <p:extLst>
      <p:ext uri="{BB962C8B-B14F-4D97-AF65-F5344CB8AC3E}">
        <p14:creationId xmlns:p14="http://schemas.microsoft.com/office/powerpoint/2010/main" val="3100592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7917637" cy="1354217"/>
          </a:xfrm>
        </p:spPr>
        <p:txBody>
          <a:bodyPr/>
          <a:lstStyle/>
          <a:p>
            <a:r>
              <a:rPr lang="en-US" b="0" dirty="0">
                <a:solidFill>
                  <a:schemeClr val="accent2"/>
                </a:solidFill>
                <a:latin typeface="helvetica neue"/>
              </a:rPr>
              <a:t>Initial Population Selection</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2616101"/>
          </a:xfrm>
        </p:spPr>
        <p:txBody>
          <a:bodyPr/>
          <a:lstStyle/>
          <a:p>
            <a:pPr algn="just"/>
            <a:r>
              <a:rPr lang="en-US" sz="2800" kern="1200" spc="-30" dirty="0">
                <a:solidFill>
                  <a:srgbClr val="4F81BC"/>
                </a:solidFill>
              </a:rPr>
              <a:t>The genetic algorithm starts with an initial population of potential solutions. In our example, we are given a set of four chromosomes as the initial population. Each chromosome represents a possible solution to the problem.</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7</a:t>
            </a:fld>
            <a:endParaRPr lang="en-US"/>
          </a:p>
        </p:txBody>
      </p:sp>
    </p:spTree>
    <p:extLst>
      <p:ext uri="{BB962C8B-B14F-4D97-AF65-F5344CB8AC3E}">
        <p14:creationId xmlns:p14="http://schemas.microsoft.com/office/powerpoint/2010/main" val="89859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004F43-3BB7-7951-FC35-E234F349CDFD}"/>
              </a:ext>
            </a:extLst>
          </p:cNvPr>
          <p:cNvSpPr>
            <a:spLocks noGrp="1"/>
          </p:cNvSpPr>
          <p:nvPr>
            <p:ph type="sldNum" sz="quarter" idx="7"/>
          </p:nvPr>
        </p:nvSpPr>
        <p:spPr/>
        <p:txBody>
          <a:bodyPr/>
          <a:lstStyle/>
          <a:p>
            <a:fld id="{B6F15528-21DE-4FAA-801E-634DDDAF4B2B}" type="slidenum">
              <a:rPr lang="en-US" smtClean="0"/>
              <a:t>8</a:t>
            </a:fld>
            <a:endParaRPr lang="en-US"/>
          </a:p>
        </p:txBody>
      </p:sp>
      <p:pic>
        <p:nvPicPr>
          <p:cNvPr id="6" name="Picture 5">
            <a:extLst>
              <a:ext uri="{FF2B5EF4-FFF2-40B4-BE49-F238E27FC236}">
                <a16:creationId xmlns:a16="http://schemas.microsoft.com/office/drawing/2014/main" id="{233B0E72-17EE-807D-50F4-1A361CECD3CF}"/>
              </a:ext>
            </a:extLst>
          </p:cNvPr>
          <p:cNvPicPr>
            <a:picLocks noChangeAspect="1"/>
          </p:cNvPicPr>
          <p:nvPr/>
        </p:nvPicPr>
        <p:blipFill>
          <a:blip r:embed="rId2"/>
          <a:stretch>
            <a:fillRect/>
          </a:stretch>
        </p:blipFill>
        <p:spPr>
          <a:xfrm>
            <a:off x="0" y="1093187"/>
            <a:ext cx="9144000" cy="5140990"/>
          </a:xfrm>
          <a:prstGeom prst="rect">
            <a:avLst/>
          </a:prstGeom>
        </p:spPr>
      </p:pic>
    </p:spTree>
    <p:extLst>
      <p:ext uri="{BB962C8B-B14F-4D97-AF65-F5344CB8AC3E}">
        <p14:creationId xmlns:p14="http://schemas.microsoft.com/office/powerpoint/2010/main" val="1211059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50-5B3D-B2AE-794D-1E756A06C1B8}"/>
              </a:ext>
            </a:extLst>
          </p:cNvPr>
          <p:cNvSpPr>
            <a:spLocks noGrp="1"/>
          </p:cNvSpPr>
          <p:nvPr>
            <p:ph type="title"/>
          </p:nvPr>
        </p:nvSpPr>
        <p:spPr>
          <a:xfrm>
            <a:off x="613181" y="623823"/>
            <a:ext cx="7917637" cy="747777"/>
          </a:xfrm>
        </p:spPr>
        <p:txBody>
          <a:bodyPr/>
          <a:lstStyle/>
          <a:p>
            <a:r>
              <a:rPr lang="en-US" b="0" dirty="0">
                <a:solidFill>
                  <a:schemeClr val="accent2"/>
                </a:solidFill>
                <a:latin typeface="helvetica neue"/>
              </a:rPr>
              <a:t>Function Calculation</a:t>
            </a:r>
            <a:br>
              <a:rPr lang="en-US" b="1" i="0" dirty="0">
                <a:solidFill>
                  <a:srgbClr val="000000"/>
                </a:solidFill>
                <a:effectLst/>
                <a:latin typeface="helvetica neue"/>
              </a:rPr>
            </a:br>
            <a:endParaRPr lang="en-US" dirty="0"/>
          </a:p>
        </p:txBody>
      </p:sp>
      <p:sp>
        <p:nvSpPr>
          <p:cNvPr id="3" name="Text Placeholder 2">
            <a:extLst>
              <a:ext uri="{FF2B5EF4-FFF2-40B4-BE49-F238E27FC236}">
                <a16:creationId xmlns:a16="http://schemas.microsoft.com/office/drawing/2014/main" id="{EDE82DA2-D3C9-B271-B765-1A0B54BE25DF}"/>
              </a:ext>
            </a:extLst>
          </p:cNvPr>
          <p:cNvSpPr>
            <a:spLocks noGrp="1"/>
          </p:cNvSpPr>
          <p:nvPr>
            <p:ph type="body" idx="1"/>
          </p:nvPr>
        </p:nvSpPr>
        <p:spPr>
          <a:xfrm>
            <a:off x="535940" y="1611898"/>
            <a:ext cx="8072119" cy="3046988"/>
          </a:xfrm>
        </p:spPr>
        <p:txBody>
          <a:bodyPr/>
          <a:lstStyle/>
          <a:p>
            <a:pPr algn="just"/>
            <a:r>
              <a:rPr lang="en-US" sz="2800" kern="1200" spc="-30" dirty="0">
                <a:solidFill>
                  <a:srgbClr val="4F81BC"/>
                </a:solidFill>
              </a:rPr>
              <a:t>To assess the quality of each chromosome, we need to calculate their fitness scores. In our case, the fitness score is determined by evaluating the given function f(x) with the corresponding value of x for each chromosome. By plugging in the x value into the function, we obtain a fitness score for that chromosome.</a:t>
            </a:r>
          </a:p>
          <a:p>
            <a:pPr algn="just"/>
            <a:endParaRPr lang="en-US" dirty="0"/>
          </a:p>
        </p:txBody>
      </p:sp>
      <p:sp>
        <p:nvSpPr>
          <p:cNvPr id="4" name="Slide Number Placeholder 3">
            <a:extLst>
              <a:ext uri="{FF2B5EF4-FFF2-40B4-BE49-F238E27FC236}">
                <a16:creationId xmlns:a16="http://schemas.microsoft.com/office/drawing/2014/main" id="{36DB35C4-5541-BB9E-93E9-76012A4A5D61}"/>
              </a:ext>
            </a:extLst>
          </p:cNvPr>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803678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TotalTime>
  <Words>1074</Words>
  <Application>Microsoft Office PowerPoint</Application>
  <PresentationFormat>On-screen Show (4:3)</PresentationFormat>
  <Paragraphs>100</Paragraphs>
  <Slides>40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helvetica neue</vt:lpstr>
      <vt:lpstr>Office Theme</vt:lpstr>
      <vt:lpstr>PowerPoint Presentation</vt:lpstr>
      <vt:lpstr>Introduction </vt:lpstr>
      <vt:lpstr>Problem Definition </vt:lpstr>
      <vt:lpstr>Given </vt:lpstr>
      <vt:lpstr>Encoding Technique </vt:lpstr>
      <vt:lpstr>PowerPoint Presentation</vt:lpstr>
      <vt:lpstr>Initial Population Selection </vt:lpstr>
      <vt:lpstr>PowerPoint Presentation</vt:lpstr>
      <vt:lpstr>Function Calculation </vt:lpstr>
      <vt:lpstr>PowerPoint Presentation</vt:lpstr>
      <vt:lpstr>PowerPoint Presentation</vt:lpstr>
      <vt:lpstr>PowerPoint Presentation</vt:lpstr>
      <vt:lpstr>Selection for Crossover  </vt:lpstr>
      <vt:lpstr>PowerPoint Presentation</vt:lpstr>
      <vt:lpstr>Crossover Process </vt:lpstr>
      <vt:lpstr>Decoding Chromosomes </vt:lpstr>
      <vt:lpstr>PowerPoint Presentation</vt:lpstr>
      <vt:lpstr>Fitness Score Calculation</vt:lpstr>
      <vt:lpstr>PowerPoint Presentation</vt:lpstr>
      <vt:lpstr>Next Generation </vt:lpstr>
      <vt:lpstr>PowerPoint Presentation</vt:lpstr>
      <vt:lpstr>Repeat the Process </vt:lpstr>
      <vt:lpstr>Conclusion</vt:lpstr>
      <vt:lpstr>Highlights</vt:lpstr>
      <vt:lpstr>Other example : f(x)=x^2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Ali El Zaart</cp:lastModifiedBy>
  <cp:revision>43</cp:revision>
  <dcterms:created xsi:type="dcterms:W3CDTF">2021-10-20T14:00:12Z</dcterms:created>
  <dcterms:modified xsi:type="dcterms:W3CDTF">2024-04-04T08:04:14Z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2013-09-14T00:00:00Z</vt:filetime>
  </property>
  <property fmtid="{D5CDD505-2E9C-101B-9397-08002B2CF9AE}" pid="3" name="LastSaved">
    <vt:filetime>2021-10-20T00:00:00Z</vt:filetime>
  </property>
</Properties>
</file>